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5" r:id="rId4"/>
    <p:sldId id="257" r:id="rId5"/>
    <p:sldId id="258" r:id="rId6"/>
    <p:sldId id="259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504DA-98CA-4CBC-8C53-B978140F6E2D}" v="1764" dt="2025-06-06T12:26:09.010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C5CD5-9A7A-4CA3-ACE1-E364AAD38BD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49A84-E8B6-4549-AABE-B09855F030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Phase 1: </a:t>
          </a:r>
          <a:r>
            <a:rPr lang="en-US" dirty="0"/>
            <a:t>Exploring the Work</a:t>
          </a:r>
        </a:p>
      </dgm:t>
    </dgm:pt>
    <dgm:pt modelId="{11FA7DD9-2E7F-4127-83A0-C0CCDC195D9F}" type="parTrans" cxnId="{5E95ECA3-CB6C-4850-85F8-F3AEBCAC0F2D}">
      <dgm:prSet/>
      <dgm:spPr/>
      <dgm:t>
        <a:bodyPr/>
        <a:lstStyle/>
        <a:p>
          <a:endParaRPr lang="en-US"/>
        </a:p>
      </dgm:t>
    </dgm:pt>
    <dgm:pt modelId="{A499F688-16D9-4026-ACFA-B4B8B29F566E}" type="sibTrans" cxnId="{5E95ECA3-CB6C-4850-85F8-F3AEBCAC0F2D}">
      <dgm:prSet/>
      <dgm:spPr/>
      <dgm:t>
        <a:bodyPr/>
        <a:lstStyle/>
        <a:p>
          <a:endParaRPr lang="en-US"/>
        </a:p>
      </dgm:t>
    </dgm:pt>
    <dgm:pt modelId="{C9BBCA9D-0167-4C85-8112-7796D527AE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Phase 2: </a:t>
          </a:r>
          <a:r>
            <a:rPr lang="en-US" dirty="0"/>
            <a:t>Value Assignment</a:t>
          </a:r>
        </a:p>
      </dgm:t>
    </dgm:pt>
    <dgm:pt modelId="{9E864C23-D54C-4FF0-B8F6-F59889962DEF}" type="parTrans" cxnId="{B748E010-73E2-4A1D-8169-F46D67E4C36E}">
      <dgm:prSet/>
      <dgm:spPr/>
      <dgm:t>
        <a:bodyPr/>
        <a:lstStyle/>
        <a:p>
          <a:endParaRPr lang="en-US"/>
        </a:p>
      </dgm:t>
    </dgm:pt>
    <dgm:pt modelId="{93FD2ABD-ABA7-4F17-8375-D91FD74B7644}" type="sibTrans" cxnId="{B748E010-73E2-4A1D-8169-F46D67E4C36E}">
      <dgm:prSet/>
      <dgm:spPr/>
      <dgm:t>
        <a:bodyPr/>
        <a:lstStyle/>
        <a:p>
          <a:endParaRPr lang="en-US"/>
        </a:p>
      </dgm:t>
    </dgm:pt>
    <dgm:pt modelId="{111325A5-7249-4987-9A6B-25D2F2BE86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Phase 3: </a:t>
          </a:r>
          <a:r>
            <a:rPr lang="en-US" dirty="0"/>
            <a:t>Action Planning</a:t>
          </a:r>
        </a:p>
      </dgm:t>
    </dgm:pt>
    <dgm:pt modelId="{839E2FD1-0864-411B-8CC6-74AA959D7BC4}" type="parTrans" cxnId="{25EFA1DE-2FD7-40D3-AEDF-0B95CCE0BDBE}">
      <dgm:prSet/>
      <dgm:spPr/>
      <dgm:t>
        <a:bodyPr/>
        <a:lstStyle/>
        <a:p>
          <a:endParaRPr lang="en-US"/>
        </a:p>
      </dgm:t>
    </dgm:pt>
    <dgm:pt modelId="{0D297129-E426-44C6-9F7F-268EC6041E62}" type="sibTrans" cxnId="{25EFA1DE-2FD7-40D3-AEDF-0B95CCE0BDBE}">
      <dgm:prSet/>
      <dgm:spPr/>
      <dgm:t>
        <a:bodyPr/>
        <a:lstStyle/>
        <a:p>
          <a:endParaRPr lang="en-US"/>
        </a:p>
      </dgm:t>
    </dgm:pt>
    <dgm:pt modelId="{D560255C-A17F-464A-AA1D-43605B9A0325}" type="pres">
      <dgm:prSet presAssocID="{544C5CD5-9A7A-4CA3-ACE1-E364AAD38BDE}" presName="root" presStyleCnt="0">
        <dgm:presLayoutVars>
          <dgm:dir/>
          <dgm:resizeHandles val="exact"/>
        </dgm:presLayoutVars>
      </dgm:prSet>
      <dgm:spPr/>
    </dgm:pt>
    <dgm:pt modelId="{E7D40395-84FB-4E4D-A7A4-4761D5946CF9}" type="pres">
      <dgm:prSet presAssocID="{89A49A84-E8B6-4549-AABE-B09855F03029}" presName="compNode" presStyleCnt="0"/>
      <dgm:spPr/>
    </dgm:pt>
    <dgm:pt modelId="{88ECEE91-ED27-47AE-A0A2-89F9704A5F01}" type="pres">
      <dgm:prSet presAssocID="{89A49A84-E8B6-4549-AABE-B09855F03029}" presName="bgRect" presStyleLbl="bgShp" presStyleIdx="0" presStyleCnt="3"/>
      <dgm:spPr/>
    </dgm:pt>
    <dgm:pt modelId="{EB7B7343-2CCF-4367-9E90-8ADA0ED3DE6E}" type="pres">
      <dgm:prSet presAssocID="{89A49A84-E8B6-4549-AABE-B09855F0302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1F7E6D6-F11C-4002-AEA1-1CD61AD81030}" type="pres">
      <dgm:prSet presAssocID="{89A49A84-E8B6-4549-AABE-B09855F03029}" presName="spaceRect" presStyleCnt="0"/>
      <dgm:spPr/>
    </dgm:pt>
    <dgm:pt modelId="{667BBAE6-C19A-4EF9-9DF6-D5A21FB9809E}" type="pres">
      <dgm:prSet presAssocID="{89A49A84-E8B6-4549-AABE-B09855F03029}" presName="parTx" presStyleLbl="revTx" presStyleIdx="0" presStyleCnt="3">
        <dgm:presLayoutVars>
          <dgm:chMax val="0"/>
          <dgm:chPref val="0"/>
        </dgm:presLayoutVars>
      </dgm:prSet>
      <dgm:spPr/>
    </dgm:pt>
    <dgm:pt modelId="{09432787-E434-47EB-B5F4-428C8EC247CC}" type="pres">
      <dgm:prSet presAssocID="{A499F688-16D9-4026-ACFA-B4B8B29F566E}" presName="sibTrans" presStyleCnt="0"/>
      <dgm:spPr/>
    </dgm:pt>
    <dgm:pt modelId="{F0353F7F-27AF-40FF-9224-46AFD6CF2DEC}" type="pres">
      <dgm:prSet presAssocID="{C9BBCA9D-0167-4C85-8112-7796D527AE2D}" presName="compNode" presStyleCnt="0"/>
      <dgm:spPr/>
    </dgm:pt>
    <dgm:pt modelId="{D07ACE2B-A5EE-4837-9A8E-D1BC4117C592}" type="pres">
      <dgm:prSet presAssocID="{C9BBCA9D-0167-4C85-8112-7796D527AE2D}" presName="bgRect" presStyleLbl="bgShp" presStyleIdx="1" presStyleCnt="3"/>
      <dgm:spPr/>
    </dgm:pt>
    <dgm:pt modelId="{6FDF7B0C-09EF-4F9A-ABF9-97C6305A10BD}" type="pres">
      <dgm:prSet presAssocID="{C9BBCA9D-0167-4C85-8112-7796D527AE2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D39DA40-FC3F-4A6F-86B5-145D16AC3692}" type="pres">
      <dgm:prSet presAssocID="{C9BBCA9D-0167-4C85-8112-7796D527AE2D}" presName="spaceRect" presStyleCnt="0"/>
      <dgm:spPr/>
    </dgm:pt>
    <dgm:pt modelId="{D7945D6E-1C99-47FE-A739-CC17484D879A}" type="pres">
      <dgm:prSet presAssocID="{C9BBCA9D-0167-4C85-8112-7796D527AE2D}" presName="parTx" presStyleLbl="revTx" presStyleIdx="1" presStyleCnt="3">
        <dgm:presLayoutVars>
          <dgm:chMax val="0"/>
          <dgm:chPref val="0"/>
        </dgm:presLayoutVars>
      </dgm:prSet>
      <dgm:spPr/>
    </dgm:pt>
    <dgm:pt modelId="{DA142508-9D44-4A7F-881A-C516DCC730A0}" type="pres">
      <dgm:prSet presAssocID="{93FD2ABD-ABA7-4F17-8375-D91FD74B7644}" presName="sibTrans" presStyleCnt="0"/>
      <dgm:spPr/>
    </dgm:pt>
    <dgm:pt modelId="{70394E63-6EB6-4242-9C00-680829E60A9D}" type="pres">
      <dgm:prSet presAssocID="{111325A5-7249-4987-9A6B-25D2F2BE866C}" presName="compNode" presStyleCnt="0"/>
      <dgm:spPr/>
    </dgm:pt>
    <dgm:pt modelId="{43A0F0BA-C7FA-4E72-B8DE-20E84BFD331D}" type="pres">
      <dgm:prSet presAssocID="{111325A5-7249-4987-9A6B-25D2F2BE866C}" presName="bgRect" presStyleLbl="bgShp" presStyleIdx="2" presStyleCnt="3"/>
      <dgm:spPr/>
    </dgm:pt>
    <dgm:pt modelId="{9FDE0161-F416-445F-8986-FB29B022DDE2}" type="pres">
      <dgm:prSet presAssocID="{111325A5-7249-4987-9A6B-25D2F2BE866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19792E84-FFA4-4B61-BFDE-620A35D75C0E}" type="pres">
      <dgm:prSet presAssocID="{111325A5-7249-4987-9A6B-25D2F2BE866C}" presName="spaceRect" presStyleCnt="0"/>
      <dgm:spPr/>
    </dgm:pt>
    <dgm:pt modelId="{BDE05B05-D18D-4345-915D-7022DE75B527}" type="pres">
      <dgm:prSet presAssocID="{111325A5-7249-4987-9A6B-25D2F2BE866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48E010-73E2-4A1D-8169-F46D67E4C36E}" srcId="{544C5CD5-9A7A-4CA3-ACE1-E364AAD38BDE}" destId="{C9BBCA9D-0167-4C85-8112-7796D527AE2D}" srcOrd="1" destOrd="0" parTransId="{9E864C23-D54C-4FF0-B8F6-F59889962DEF}" sibTransId="{93FD2ABD-ABA7-4F17-8375-D91FD74B7644}"/>
    <dgm:cxn modelId="{CA394D62-82E1-4F52-8CAC-E19D6DAE5682}" type="presOf" srcId="{544C5CD5-9A7A-4CA3-ACE1-E364AAD38BDE}" destId="{D560255C-A17F-464A-AA1D-43605B9A0325}" srcOrd="0" destOrd="0" presId="urn:microsoft.com/office/officeart/2018/2/layout/IconVerticalSolidList"/>
    <dgm:cxn modelId="{5E95ECA3-CB6C-4850-85F8-F3AEBCAC0F2D}" srcId="{544C5CD5-9A7A-4CA3-ACE1-E364AAD38BDE}" destId="{89A49A84-E8B6-4549-AABE-B09855F03029}" srcOrd="0" destOrd="0" parTransId="{11FA7DD9-2E7F-4127-83A0-C0CCDC195D9F}" sibTransId="{A499F688-16D9-4026-ACFA-B4B8B29F566E}"/>
    <dgm:cxn modelId="{3E7038A4-FA63-46FB-9F7A-85E36DAC66F9}" type="presOf" srcId="{C9BBCA9D-0167-4C85-8112-7796D527AE2D}" destId="{D7945D6E-1C99-47FE-A739-CC17484D879A}" srcOrd="0" destOrd="0" presId="urn:microsoft.com/office/officeart/2018/2/layout/IconVerticalSolidList"/>
    <dgm:cxn modelId="{C9DCC3BF-9CAE-43D9-8CFE-145DF21FC350}" type="presOf" srcId="{111325A5-7249-4987-9A6B-25D2F2BE866C}" destId="{BDE05B05-D18D-4345-915D-7022DE75B527}" srcOrd="0" destOrd="0" presId="urn:microsoft.com/office/officeart/2018/2/layout/IconVerticalSolidList"/>
    <dgm:cxn modelId="{A2F826C1-F6D4-4899-A149-6A5C67B7E9EF}" type="presOf" srcId="{89A49A84-E8B6-4549-AABE-B09855F03029}" destId="{667BBAE6-C19A-4EF9-9DF6-D5A21FB9809E}" srcOrd="0" destOrd="0" presId="urn:microsoft.com/office/officeart/2018/2/layout/IconVerticalSolidList"/>
    <dgm:cxn modelId="{25EFA1DE-2FD7-40D3-AEDF-0B95CCE0BDBE}" srcId="{544C5CD5-9A7A-4CA3-ACE1-E364AAD38BDE}" destId="{111325A5-7249-4987-9A6B-25D2F2BE866C}" srcOrd="2" destOrd="0" parTransId="{839E2FD1-0864-411B-8CC6-74AA959D7BC4}" sibTransId="{0D297129-E426-44C6-9F7F-268EC6041E62}"/>
    <dgm:cxn modelId="{A2A91584-0566-4A21-9F68-FF7FBE0C8EE8}" type="presParOf" srcId="{D560255C-A17F-464A-AA1D-43605B9A0325}" destId="{E7D40395-84FB-4E4D-A7A4-4761D5946CF9}" srcOrd="0" destOrd="0" presId="urn:microsoft.com/office/officeart/2018/2/layout/IconVerticalSolidList"/>
    <dgm:cxn modelId="{17AB2A51-6BFD-46DC-B884-B5A9929BDD7B}" type="presParOf" srcId="{E7D40395-84FB-4E4D-A7A4-4761D5946CF9}" destId="{88ECEE91-ED27-47AE-A0A2-89F9704A5F01}" srcOrd="0" destOrd="0" presId="urn:microsoft.com/office/officeart/2018/2/layout/IconVerticalSolidList"/>
    <dgm:cxn modelId="{4D37842B-1A28-4485-BDCF-C500D19797D6}" type="presParOf" srcId="{E7D40395-84FB-4E4D-A7A4-4761D5946CF9}" destId="{EB7B7343-2CCF-4367-9E90-8ADA0ED3DE6E}" srcOrd="1" destOrd="0" presId="urn:microsoft.com/office/officeart/2018/2/layout/IconVerticalSolidList"/>
    <dgm:cxn modelId="{BA522720-D3E7-4343-B45E-5CF957437D30}" type="presParOf" srcId="{E7D40395-84FB-4E4D-A7A4-4761D5946CF9}" destId="{B1F7E6D6-F11C-4002-AEA1-1CD61AD81030}" srcOrd="2" destOrd="0" presId="urn:microsoft.com/office/officeart/2018/2/layout/IconVerticalSolidList"/>
    <dgm:cxn modelId="{72C793D6-A671-4A85-9653-31E99A7399B3}" type="presParOf" srcId="{E7D40395-84FB-4E4D-A7A4-4761D5946CF9}" destId="{667BBAE6-C19A-4EF9-9DF6-D5A21FB9809E}" srcOrd="3" destOrd="0" presId="urn:microsoft.com/office/officeart/2018/2/layout/IconVerticalSolidList"/>
    <dgm:cxn modelId="{E54ED238-D0C8-44E4-A4E3-F6C25D52C2B7}" type="presParOf" srcId="{D560255C-A17F-464A-AA1D-43605B9A0325}" destId="{09432787-E434-47EB-B5F4-428C8EC247CC}" srcOrd="1" destOrd="0" presId="urn:microsoft.com/office/officeart/2018/2/layout/IconVerticalSolidList"/>
    <dgm:cxn modelId="{116D582F-282F-4A82-9E0C-5B1708ED2733}" type="presParOf" srcId="{D560255C-A17F-464A-AA1D-43605B9A0325}" destId="{F0353F7F-27AF-40FF-9224-46AFD6CF2DEC}" srcOrd="2" destOrd="0" presId="urn:microsoft.com/office/officeart/2018/2/layout/IconVerticalSolidList"/>
    <dgm:cxn modelId="{C3CB4CBE-FDF2-4CFD-AE9D-8B4FE6DA29AD}" type="presParOf" srcId="{F0353F7F-27AF-40FF-9224-46AFD6CF2DEC}" destId="{D07ACE2B-A5EE-4837-9A8E-D1BC4117C592}" srcOrd="0" destOrd="0" presId="urn:microsoft.com/office/officeart/2018/2/layout/IconVerticalSolidList"/>
    <dgm:cxn modelId="{B042B2D8-9F13-4C7B-B5FB-715B4B41C5E3}" type="presParOf" srcId="{F0353F7F-27AF-40FF-9224-46AFD6CF2DEC}" destId="{6FDF7B0C-09EF-4F9A-ABF9-97C6305A10BD}" srcOrd="1" destOrd="0" presId="urn:microsoft.com/office/officeart/2018/2/layout/IconVerticalSolidList"/>
    <dgm:cxn modelId="{D1FF0DD0-0718-46D2-B746-23717FA03E91}" type="presParOf" srcId="{F0353F7F-27AF-40FF-9224-46AFD6CF2DEC}" destId="{2D39DA40-FC3F-4A6F-86B5-145D16AC3692}" srcOrd="2" destOrd="0" presId="urn:microsoft.com/office/officeart/2018/2/layout/IconVerticalSolidList"/>
    <dgm:cxn modelId="{E9ECADC0-10F3-46B5-ADEE-1C4924EFC47A}" type="presParOf" srcId="{F0353F7F-27AF-40FF-9224-46AFD6CF2DEC}" destId="{D7945D6E-1C99-47FE-A739-CC17484D879A}" srcOrd="3" destOrd="0" presId="urn:microsoft.com/office/officeart/2018/2/layout/IconVerticalSolidList"/>
    <dgm:cxn modelId="{56D6E9FE-7381-4343-A32D-B487538C783E}" type="presParOf" srcId="{D560255C-A17F-464A-AA1D-43605B9A0325}" destId="{DA142508-9D44-4A7F-881A-C516DCC730A0}" srcOrd="3" destOrd="0" presId="urn:microsoft.com/office/officeart/2018/2/layout/IconVerticalSolidList"/>
    <dgm:cxn modelId="{F9770A80-9F31-49F5-8DE0-CB83477C0588}" type="presParOf" srcId="{D560255C-A17F-464A-AA1D-43605B9A0325}" destId="{70394E63-6EB6-4242-9C00-680829E60A9D}" srcOrd="4" destOrd="0" presId="urn:microsoft.com/office/officeart/2018/2/layout/IconVerticalSolidList"/>
    <dgm:cxn modelId="{FA0239D5-198F-4285-BFE5-A90618273978}" type="presParOf" srcId="{70394E63-6EB6-4242-9C00-680829E60A9D}" destId="{43A0F0BA-C7FA-4E72-B8DE-20E84BFD331D}" srcOrd="0" destOrd="0" presId="urn:microsoft.com/office/officeart/2018/2/layout/IconVerticalSolidList"/>
    <dgm:cxn modelId="{A703A870-6AAA-46A3-8A70-70BB9C458411}" type="presParOf" srcId="{70394E63-6EB6-4242-9C00-680829E60A9D}" destId="{9FDE0161-F416-445F-8986-FB29B022DDE2}" srcOrd="1" destOrd="0" presId="urn:microsoft.com/office/officeart/2018/2/layout/IconVerticalSolidList"/>
    <dgm:cxn modelId="{0FBEEC3D-984D-4AC0-B505-72B8EE63BD81}" type="presParOf" srcId="{70394E63-6EB6-4242-9C00-680829E60A9D}" destId="{19792E84-FFA4-4B61-BFDE-620A35D75C0E}" srcOrd="2" destOrd="0" presId="urn:microsoft.com/office/officeart/2018/2/layout/IconVerticalSolidList"/>
    <dgm:cxn modelId="{B88E66DD-E1CE-494E-8688-0D002833BC61}" type="presParOf" srcId="{70394E63-6EB6-4242-9C00-680829E60A9D}" destId="{BDE05B05-D18D-4345-915D-7022DE75B5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885196-92C1-45EB-BE8D-5806F13844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CBE651-71F0-4E34-99B4-511AFAC777C0}">
      <dgm:prSet/>
      <dgm:spPr>
        <a:solidFill>
          <a:srgbClr val="C00000"/>
        </a:solidFill>
      </dgm:spPr>
      <dgm:t>
        <a:bodyPr/>
        <a:lstStyle/>
        <a:p>
          <a:r>
            <a:rPr lang="en-US" b="1"/>
            <a:t>Tips to Define Strategic Priorities</a:t>
          </a:r>
          <a:endParaRPr lang="en-US"/>
        </a:p>
      </dgm:t>
    </dgm:pt>
    <dgm:pt modelId="{B5D91E31-833B-4C91-88C8-F006CD1B3D0D}" type="parTrans" cxnId="{BC6E8B89-93DE-42A3-8B09-B861832FC961}">
      <dgm:prSet/>
      <dgm:spPr/>
      <dgm:t>
        <a:bodyPr/>
        <a:lstStyle/>
        <a:p>
          <a:endParaRPr lang="en-US"/>
        </a:p>
      </dgm:t>
    </dgm:pt>
    <dgm:pt modelId="{97A4F645-A6D5-42BE-AC0D-6B14B00E1840}" type="sibTrans" cxnId="{BC6E8B89-93DE-42A3-8B09-B861832FC961}">
      <dgm:prSet/>
      <dgm:spPr/>
      <dgm:t>
        <a:bodyPr/>
        <a:lstStyle/>
        <a:p>
          <a:endParaRPr lang="en-US"/>
        </a:p>
      </dgm:t>
    </dgm:pt>
    <dgm:pt modelId="{84C1316F-57D8-418D-9547-CC1271B9A879}">
      <dgm:prSet/>
      <dgm:spPr/>
      <dgm:t>
        <a:bodyPr/>
        <a:lstStyle/>
        <a:p>
          <a:r>
            <a:rPr lang="en-US" dirty="0"/>
            <a:t>Team priorities should support the college/unit’s strategy.</a:t>
          </a:r>
        </a:p>
      </dgm:t>
    </dgm:pt>
    <dgm:pt modelId="{8D4AA170-0BF2-428B-B348-90FEEC60D4E7}" type="parTrans" cxnId="{87336E52-D28B-4533-A478-116F5AB01529}">
      <dgm:prSet/>
      <dgm:spPr/>
      <dgm:t>
        <a:bodyPr/>
        <a:lstStyle/>
        <a:p>
          <a:endParaRPr lang="en-US"/>
        </a:p>
      </dgm:t>
    </dgm:pt>
    <dgm:pt modelId="{04371508-0480-4ED8-98E8-F2391699AFEE}" type="sibTrans" cxnId="{87336E52-D28B-4533-A478-116F5AB01529}">
      <dgm:prSet/>
      <dgm:spPr/>
      <dgm:t>
        <a:bodyPr/>
        <a:lstStyle/>
        <a:p>
          <a:endParaRPr lang="en-US"/>
        </a:p>
      </dgm:t>
    </dgm:pt>
    <dgm:pt modelId="{BEC3057A-C950-40DA-BBCB-A57FC57E00E0}">
      <dgm:prSet/>
      <dgm:spPr/>
      <dgm:t>
        <a:bodyPr/>
        <a:lstStyle/>
        <a:p>
          <a:r>
            <a:rPr lang="en-US" dirty="0"/>
            <a:t>List </a:t>
          </a:r>
          <a:r>
            <a:rPr lang="en-US" b="1" dirty="0"/>
            <a:t>three</a:t>
          </a:r>
          <a:r>
            <a:rPr lang="en-US" dirty="0"/>
            <a:t> priorities; challenge yourself to identify the outcomes that matter the most to your team.</a:t>
          </a:r>
        </a:p>
      </dgm:t>
    </dgm:pt>
    <dgm:pt modelId="{ECB1C86C-15DA-4E7D-8D49-DF54A40499EB}" type="parTrans" cxnId="{6134BEC1-06DD-4191-BAB9-8FCACF7AF4CE}">
      <dgm:prSet/>
      <dgm:spPr/>
      <dgm:t>
        <a:bodyPr/>
        <a:lstStyle/>
        <a:p>
          <a:endParaRPr lang="en-US"/>
        </a:p>
      </dgm:t>
    </dgm:pt>
    <dgm:pt modelId="{CFB76EAD-1C08-469C-9407-7F05856277A7}" type="sibTrans" cxnId="{6134BEC1-06DD-4191-BAB9-8FCACF7AF4CE}">
      <dgm:prSet/>
      <dgm:spPr/>
      <dgm:t>
        <a:bodyPr/>
        <a:lstStyle/>
        <a:p>
          <a:endParaRPr lang="en-US"/>
        </a:p>
      </dgm:t>
    </dgm:pt>
    <dgm:pt modelId="{F4370AED-18FD-4B04-9323-AAA469483005}">
      <dgm:prSet/>
      <dgm:spPr/>
      <dgm:t>
        <a:bodyPr/>
        <a:lstStyle/>
        <a:p>
          <a:r>
            <a:rPr lang="en-US"/>
            <a:t>Formal goals aren’t the only place to look when refining team strategic priorities. Consider other sources such as customer data and feedback or evaluating gaps in current services.</a:t>
          </a:r>
        </a:p>
      </dgm:t>
    </dgm:pt>
    <dgm:pt modelId="{9C55F393-CF9D-4CDD-843E-D795B2A70416}" type="parTrans" cxnId="{A5A5C4D5-732B-4763-91E5-A2CFAD918726}">
      <dgm:prSet/>
      <dgm:spPr/>
      <dgm:t>
        <a:bodyPr/>
        <a:lstStyle/>
        <a:p>
          <a:endParaRPr lang="en-US"/>
        </a:p>
      </dgm:t>
    </dgm:pt>
    <dgm:pt modelId="{25CE6C2D-F6BA-44E3-88AE-564E44944DC1}" type="sibTrans" cxnId="{A5A5C4D5-732B-4763-91E5-A2CFAD918726}">
      <dgm:prSet/>
      <dgm:spPr/>
      <dgm:t>
        <a:bodyPr/>
        <a:lstStyle/>
        <a:p>
          <a:endParaRPr lang="en-US"/>
        </a:p>
      </dgm:t>
    </dgm:pt>
    <dgm:pt modelId="{6CD081B0-76B9-4817-85CE-C13368373B55}">
      <dgm:prSet/>
      <dgm:spPr/>
      <dgm:t>
        <a:bodyPr/>
        <a:lstStyle/>
        <a:p>
          <a:r>
            <a:rPr lang="en-US" dirty="0"/>
            <a:t>Communicate the priorities with your team and ensure alignment. When completed, you will use this tool as a “pitch deck” to leadership and communicate your strategy moving forward.</a:t>
          </a:r>
        </a:p>
      </dgm:t>
    </dgm:pt>
    <dgm:pt modelId="{5D7A7BE5-FA4B-42D4-8268-6C2C60EE139C}" type="parTrans" cxnId="{10A28B55-2A40-499C-913C-188720E4E920}">
      <dgm:prSet/>
      <dgm:spPr/>
      <dgm:t>
        <a:bodyPr/>
        <a:lstStyle/>
        <a:p>
          <a:endParaRPr lang="en-US"/>
        </a:p>
      </dgm:t>
    </dgm:pt>
    <dgm:pt modelId="{09BEF049-9A87-4E31-A6EF-FD271D9D9739}" type="sibTrans" cxnId="{10A28B55-2A40-499C-913C-188720E4E920}">
      <dgm:prSet/>
      <dgm:spPr/>
      <dgm:t>
        <a:bodyPr/>
        <a:lstStyle/>
        <a:p>
          <a:endParaRPr lang="en-US"/>
        </a:p>
      </dgm:t>
    </dgm:pt>
    <dgm:pt modelId="{84717DCF-9C92-4EFB-BC39-A5DBFD86B2A3}">
      <dgm:prSet/>
      <dgm:spPr/>
      <dgm:t>
        <a:bodyPr/>
        <a:lstStyle/>
        <a:p>
          <a:r>
            <a:rPr lang="en-US" dirty="0"/>
            <a:t>Review of team priorities should happen on a regular cadence, perhaps quarterly or biannually.</a:t>
          </a:r>
        </a:p>
      </dgm:t>
    </dgm:pt>
    <dgm:pt modelId="{A8D50239-B5BD-46B4-8F4E-74623A3DF8D9}" type="parTrans" cxnId="{0CC85120-E90E-4395-B930-1FE9BB49D618}">
      <dgm:prSet/>
      <dgm:spPr/>
      <dgm:t>
        <a:bodyPr/>
        <a:lstStyle/>
        <a:p>
          <a:endParaRPr lang="en-US"/>
        </a:p>
      </dgm:t>
    </dgm:pt>
    <dgm:pt modelId="{B7AFAD0E-3A0A-4DDB-A51A-409567564940}" type="sibTrans" cxnId="{0CC85120-E90E-4395-B930-1FE9BB49D618}">
      <dgm:prSet/>
      <dgm:spPr/>
      <dgm:t>
        <a:bodyPr/>
        <a:lstStyle/>
        <a:p>
          <a:endParaRPr lang="en-US"/>
        </a:p>
      </dgm:t>
    </dgm:pt>
    <dgm:pt modelId="{1A72ECD9-2AC9-43B8-989D-7F6D66ECA3C2}" type="pres">
      <dgm:prSet presAssocID="{80885196-92C1-45EB-BE8D-5806F1384458}" presName="linear" presStyleCnt="0">
        <dgm:presLayoutVars>
          <dgm:animLvl val="lvl"/>
          <dgm:resizeHandles val="exact"/>
        </dgm:presLayoutVars>
      </dgm:prSet>
      <dgm:spPr/>
    </dgm:pt>
    <dgm:pt modelId="{FD01AFDC-CDB1-485E-AB87-8915C8BC1540}" type="pres">
      <dgm:prSet presAssocID="{0FCBE651-71F0-4E34-99B4-511AFAC777C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BD94938-0A67-4006-82D2-F7B58A86DC29}" type="pres">
      <dgm:prSet presAssocID="{0FCBE651-71F0-4E34-99B4-511AFAC777C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CC85120-E90E-4395-B930-1FE9BB49D618}" srcId="{0FCBE651-71F0-4E34-99B4-511AFAC777C0}" destId="{84717DCF-9C92-4EFB-BC39-A5DBFD86B2A3}" srcOrd="4" destOrd="0" parTransId="{A8D50239-B5BD-46B4-8F4E-74623A3DF8D9}" sibTransId="{B7AFAD0E-3A0A-4DDB-A51A-409567564940}"/>
    <dgm:cxn modelId="{31824428-1B50-4185-B02F-471A5DD29FEB}" type="presOf" srcId="{0FCBE651-71F0-4E34-99B4-511AFAC777C0}" destId="{FD01AFDC-CDB1-485E-AB87-8915C8BC1540}" srcOrd="0" destOrd="0" presId="urn:microsoft.com/office/officeart/2005/8/layout/vList2"/>
    <dgm:cxn modelId="{48D7A52A-FFAE-4BDB-A6A5-4046EDFB086D}" type="presOf" srcId="{F4370AED-18FD-4B04-9323-AAA469483005}" destId="{CBD94938-0A67-4006-82D2-F7B58A86DC29}" srcOrd="0" destOrd="2" presId="urn:microsoft.com/office/officeart/2005/8/layout/vList2"/>
    <dgm:cxn modelId="{8DD71170-6864-4135-9728-5AA208EC2B24}" type="presOf" srcId="{84C1316F-57D8-418D-9547-CC1271B9A879}" destId="{CBD94938-0A67-4006-82D2-F7B58A86DC29}" srcOrd="0" destOrd="0" presId="urn:microsoft.com/office/officeart/2005/8/layout/vList2"/>
    <dgm:cxn modelId="{87336E52-D28B-4533-A478-116F5AB01529}" srcId="{0FCBE651-71F0-4E34-99B4-511AFAC777C0}" destId="{84C1316F-57D8-418D-9547-CC1271B9A879}" srcOrd="0" destOrd="0" parTransId="{8D4AA170-0BF2-428B-B348-90FEEC60D4E7}" sibTransId="{04371508-0480-4ED8-98E8-F2391699AFEE}"/>
    <dgm:cxn modelId="{10A28B55-2A40-499C-913C-188720E4E920}" srcId="{0FCBE651-71F0-4E34-99B4-511AFAC777C0}" destId="{6CD081B0-76B9-4817-85CE-C13368373B55}" srcOrd="3" destOrd="0" parTransId="{5D7A7BE5-FA4B-42D4-8268-6C2C60EE139C}" sibTransId="{09BEF049-9A87-4E31-A6EF-FD271D9D9739}"/>
    <dgm:cxn modelId="{50FD9375-BCB0-4C62-B6DC-A9D82C31C96C}" type="presOf" srcId="{84717DCF-9C92-4EFB-BC39-A5DBFD86B2A3}" destId="{CBD94938-0A67-4006-82D2-F7B58A86DC29}" srcOrd="0" destOrd="4" presId="urn:microsoft.com/office/officeart/2005/8/layout/vList2"/>
    <dgm:cxn modelId="{BC6E8B89-93DE-42A3-8B09-B861832FC961}" srcId="{80885196-92C1-45EB-BE8D-5806F1384458}" destId="{0FCBE651-71F0-4E34-99B4-511AFAC777C0}" srcOrd="0" destOrd="0" parTransId="{B5D91E31-833B-4C91-88C8-F006CD1B3D0D}" sibTransId="{97A4F645-A6D5-42BE-AC0D-6B14B00E1840}"/>
    <dgm:cxn modelId="{A09689A5-FC30-45F4-B812-275EFFA47E7F}" type="presOf" srcId="{6CD081B0-76B9-4817-85CE-C13368373B55}" destId="{CBD94938-0A67-4006-82D2-F7B58A86DC29}" srcOrd="0" destOrd="3" presId="urn:microsoft.com/office/officeart/2005/8/layout/vList2"/>
    <dgm:cxn modelId="{6134BEC1-06DD-4191-BAB9-8FCACF7AF4CE}" srcId="{0FCBE651-71F0-4E34-99B4-511AFAC777C0}" destId="{BEC3057A-C950-40DA-BBCB-A57FC57E00E0}" srcOrd="1" destOrd="0" parTransId="{ECB1C86C-15DA-4E7D-8D49-DF54A40499EB}" sibTransId="{CFB76EAD-1C08-469C-9407-7F05856277A7}"/>
    <dgm:cxn modelId="{981C09CB-8446-4EF7-88D2-A93F1C62199B}" type="presOf" srcId="{80885196-92C1-45EB-BE8D-5806F1384458}" destId="{1A72ECD9-2AC9-43B8-989D-7F6D66ECA3C2}" srcOrd="0" destOrd="0" presId="urn:microsoft.com/office/officeart/2005/8/layout/vList2"/>
    <dgm:cxn modelId="{A5A5C4D5-732B-4763-91E5-A2CFAD918726}" srcId="{0FCBE651-71F0-4E34-99B4-511AFAC777C0}" destId="{F4370AED-18FD-4B04-9323-AAA469483005}" srcOrd="2" destOrd="0" parTransId="{9C55F393-CF9D-4CDD-843E-D795B2A70416}" sibTransId="{25CE6C2D-F6BA-44E3-88AE-564E44944DC1}"/>
    <dgm:cxn modelId="{ACF0A3FD-F456-4689-B196-AFC104C6EE96}" type="presOf" srcId="{BEC3057A-C950-40DA-BBCB-A57FC57E00E0}" destId="{CBD94938-0A67-4006-82D2-F7B58A86DC29}" srcOrd="0" destOrd="1" presId="urn:microsoft.com/office/officeart/2005/8/layout/vList2"/>
    <dgm:cxn modelId="{FFF856E7-EB20-4CC1-8668-D2736F77DCB0}" type="presParOf" srcId="{1A72ECD9-2AC9-43B8-989D-7F6D66ECA3C2}" destId="{FD01AFDC-CDB1-485E-AB87-8915C8BC1540}" srcOrd="0" destOrd="0" presId="urn:microsoft.com/office/officeart/2005/8/layout/vList2"/>
    <dgm:cxn modelId="{9DE94327-70A9-450C-9BDA-06C99356D286}" type="presParOf" srcId="{1A72ECD9-2AC9-43B8-989D-7F6D66ECA3C2}" destId="{CBD94938-0A67-4006-82D2-F7B58A86DC2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A308EE-E51A-4B54-B6DC-0CF29F47F8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1D486-9618-4AE0-B439-66DEBEFFD970}">
      <dgm:prSet/>
      <dgm:spPr>
        <a:solidFill>
          <a:srgbClr val="C00000"/>
        </a:solidFill>
      </dgm:spPr>
      <dgm:t>
        <a:bodyPr/>
        <a:lstStyle/>
        <a:p>
          <a:r>
            <a:rPr lang="en-US" b="1"/>
            <a:t>Instructions: </a:t>
          </a:r>
          <a:endParaRPr lang="en-US"/>
        </a:p>
      </dgm:t>
    </dgm:pt>
    <dgm:pt modelId="{72376710-4C65-4E8C-8DCE-20F1F16A4926}" type="parTrans" cxnId="{A748494A-F99C-457F-8CF0-0F5E184073B5}">
      <dgm:prSet/>
      <dgm:spPr/>
      <dgm:t>
        <a:bodyPr/>
        <a:lstStyle/>
        <a:p>
          <a:endParaRPr lang="en-US"/>
        </a:p>
      </dgm:t>
    </dgm:pt>
    <dgm:pt modelId="{6E8C2D95-71E5-4709-A4B9-3516BBA9DFE9}" type="sibTrans" cxnId="{A748494A-F99C-457F-8CF0-0F5E184073B5}">
      <dgm:prSet/>
      <dgm:spPr/>
      <dgm:t>
        <a:bodyPr/>
        <a:lstStyle/>
        <a:p>
          <a:endParaRPr lang="en-US"/>
        </a:p>
      </dgm:t>
    </dgm:pt>
    <dgm:pt modelId="{1B07A60C-E8BC-4674-8588-50243E6B843A}">
      <dgm:prSet/>
      <dgm:spPr/>
      <dgm:t>
        <a:bodyPr/>
        <a:lstStyle/>
        <a:p>
          <a:r>
            <a:rPr lang="en-US" dirty="0"/>
            <a:t>In column one, list all the team’s tasks/projects. </a:t>
          </a:r>
        </a:p>
      </dgm:t>
    </dgm:pt>
    <dgm:pt modelId="{79DA9521-AB27-4097-918A-CD372FE18855}" type="parTrans" cxnId="{0E97ECB7-6A3D-43F2-8C00-0C906F4C6ECE}">
      <dgm:prSet/>
      <dgm:spPr/>
      <dgm:t>
        <a:bodyPr/>
        <a:lstStyle/>
        <a:p>
          <a:endParaRPr lang="en-US"/>
        </a:p>
      </dgm:t>
    </dgm:pt>
    <dgm:pt modelId="{C292E29B-E791-46CA-BB9E-9B4B5AEEFA19}" type="sibTrans" cxnId="{0E97ECB7-6A3D-43F2-8C00-0C906F4C6ECE}">
      <dgm:prSet/>
      <dgm:spPr/>
      <dgm:t>
        <a:bodyPr/>
        <a:lstStyle/>
        <a:p>
          <a:endParaRPr lang="en-US"/>
        </a:p>
      </dgm:t>
    </dgm:pt>
    <dgm:pt modelId="{BF370F35-8778-49FB-85F7-5FA7EC4C8DEB}">
      <dgm:prSet/>
      <dgm:spPr/>
      <dgm:t>
        <a:bodyPr/>
        <a:lstStyle/>
        <a:p>
          <a:r>
            <a:rPr lang="en-US" dirty="0"/>
            <a:t>In column two, rank the impact of each task relative to any of the team’s strategic priorities defined on slide 3.</a:t>
          </a:r>
        </a:p>
      </dgm:t>
    </dgm:pt>
    <dgm:pt modelId="{228EC9F7-5519-4001-9413-E76129208E61}" type="parTrans" cxnId="{B2BC1E74-190B-488A-B597-647F9FE7BE81}">
      <dgm:prSet/>
      <dgm:spPr/>
      <dgm:t>
        <a:bodyPr/>
        <a:lstStyle/>
        <a:p>
          <a:endParaRPr lang="en-US"/>
        </a:p>
      </dgm:t>
    </dgm:pt>
    <dgm:pt modelId="{5648BCFB-007E-4972-A46A-9CE6F0E6A886}" type="sibTrans" cxnId="{B2BC1E74-190B-488A-B597-647F9FE7BE81}">
      <dgm:prSet/>
      <dgm:spPr/>
      <dgm:t>
        <a:bodyPr/>
        <a:lstStyle/>
        <a:p>
          <a:endParaRPr lang="en-US"/>
        </a:p>
      </dgm:t>
    </dgm:pt>
    <dgm:pt modelId="{C356AC32-D4E9-4AB2-8972-E210050BD5FB}">
      <dgm:prSet/>
      <dgm:spPr/>
      <dgm:t>
        <a:bodyPr/>
        <a:lstStyle/>
        <a:p>
          <a:r>
            <a:rPr lang="en-US" dirty="0"/>
            <a:t>In column 3, rank the relative efficiency for each task of work. To determine whether a task has high, medium or low efficiency, consider questions such as:</a:t>
          </a:r>
        </a:p>
      </dgm:t>
    </dgm:pt>
    <dgm:pt modelId="{167C4561-760B-4364-B01E-90754B7C3DFA}" type="parTrans" cxnId="{4FAF3F44-5F8F-444E-877D-DD3328B95179}">
      <dgm:prSet/>
      <dgm:spPr/>
      <dgm:t>
        <a:bodyPr/>
        <a:lstStyle/>
        <a:p>
          <a:endParaRPr lang="en-US"/>
        </a:p>
      </dgm:t>
    </dgm:pt>
    <dgm:pt modelId="{3AC0B4ED-DF63-42E2-8ABF-B6E49CBB6E84}" type="sibTrans" cxnId="{4FAF3F44-5F8F-444E-877D-DD3328B95179}">
      <dgm:prSet/>
      <dgm:spPr/>
      <dgm:t>
        <a:bodyPr/>
        <a:lstStyle/>
        <a:p>
          <a:endParaRPr lang="en-US"/>
        </a:p>
      </dgm:t>
    </dgm:pt>
    <dgm:pt modelId="{31C42F2F-2D16-48DB-94D0-74F9A3CDDEF7}">
      <dgm:prSet/>
      <dgm:spPr/>
      <dgm:t>
        <a:bodyPr/>
        <a:lstStyle/>
        <a:p>
          <a:r>
            <a:rPr lang="en-US" dirty="0"/>
            <a:t>Is it time-intensive?</a:t>
          </a:r>
        </a:p>
      </dgm:t>
    </dgm:pt>
    <dgm:pt modelId="{6EE98624-3CD9-477F-841E-5A8D51AFD42C}" type="parTrans" cxnId="{33DA6AEF-DE6F-45C5-AF2A-E36239D43153}">
      <dgm:prSet/>
      <dgm:spPr/>
      <dgm:t>
        <a:bodyPr/>
        <a:lstStyle/>
        <a:p>
          <a:endParaRPr lang="en-US"/>
        </a:p>
      </dgm:t>
    </dgm:pt>
    <dgm:pt modelId="{E0FCD80F-4C52-4F40-8AA4-5670E8FD89B0}" type="sibTrans" cxnId="{33DA6AEF-DE6F-45C5-AF2A-E36239D43153}">
      <dgm:prSet/>
      <dgm:spPr/>
      <dgm:t>
        <a:bodyPr/>
        <a:lstStyle/>
        <a:p>
          <a:endParaRPr lang="en-US"/>
        </a:p>
      </dgm:t>
    </dgm:pt>
    <dgm:pt modelId="{C02A758B-6C9C-41BD-99A7-D8C68D2F5B47}">
      <dgm:prSet/>
      <dgm:spPr/>
      <dgm:t>
        <a:bodyPr/>
        <a:lstStyle/>
        <a:p>
          <a:r>
            <a:rPr lang="en-US"/>
            <a:t>Will it require the effort of many team members?</a:t>
          </a:r>
        </a:p>
      </dgm:t>
    </dgm:pt>
    <dgm:pt modelId="{6DDB682E-6F1E-4B91-8E3E-A2B0EF89F8AF}" type="parTrans" cxnId="{B460D13F-0729-43E4-881D-11EA6CA94E31}">
      <dgm:prSet/>
      <dgm:spPr/>
      <dgm:t>
        <a:bodyPr/>
        <a:lstStyle/>
        <a:p>
          <a:endParaRPr lang="en-US"/>
        </a:p>
      </dgm:t>
    </dgm:pt>
    <dgm:pt modelId="{701E1A7F-5F84-4B27-AB2F-5AB3A7DEE17A}" type="sibTrans" cxnId="{B460D13F-0729-43E4-881D-11EA6CA94E31}">
      <dgm:prSet/>
      <dgm:spPr/>
      <dgm:t>
        <a:bodyPr/>
        <a:lstStyle/>
        <a:p>
          <a:endParaRPr lang="en-US"/>
        </a:p>
      </dgm:t>
    </dgm:pt>
    <dgm:pt modelId="{1C6BA00E-063D-4D25-88A7-D92CEAFF6518}">
      <dgm:prSet/>
      <dgm:spPr/>
      <dgm:t>
        <a:bodyPr/>
        <a:lstStyle/>
        <a:p>
          <a:r>
            <a:rPr lang="en-US"/>
            <a:t>Is it hard to get started?</a:t>
          </a:r>
        </a:p>
      </dgm:t>
    </dgm:pt>
    <dgm:pt modelId="{D41F101A-2E99-45E6-96E4-5DA000147866}" type="parTrans" cxnId="{7DA1A99E-96A3-4174-A716-B517841ED02A}">
      <dgm:prSet/>
      <dgm:spPr/>
      <dgm:t>
        <a:bodyPr/>
        <a:lstStyle/>
        <a:p>
          <a:endParaRPr lang="en-US"/>
        </a:p>
      </dgm:t>
    </dgm:pt>
    <dgm:pt modelId="{BA6E2163-0AEA-47B1-9FA9-EB5F82EA840E}" type="sibTrans" cxnId="{7DA1A99E-96A3-4174-A716-B517841ED02A}">
      <dgm:prSet/>
      <dgm:spPr/>
      <dgm:t>
        <a:bodyPr/>
        <a:lstStyle/>
        <a:p>
          <a:endParaRPr lang="en-US"/>
        </a:p>
      </dgm:t>
    </dgm:pt>
    <dgm:pt modelId="{506CDC40-35A8-4CB1-824D-924B78B646A2}">
      <dgm:prSet/>
      <dgm:spPr/>
      <dgm:t>
        <a:bodyPr/>
        <a:lstStyle/>
        <a:p>
          <a:r>
            <a:rPr lang="en-US"/>
            <a:t>Are there additional resources required to execute it (e.g., cost, employees)?</a:t>
          </a:r>
        </a:p>
      </dgm:t>
    </dgm:pt>
    <dgm:pt modelId="{EB33190B-C7FA-4538-B3AF-0000B5DD4A07}" type="parTrans" cxnId="{1D19307A-ADCF-419E-8E93-EA6A1F797FF1}">
      <dgm:prSet/>
      <dgm:spPr/>
      <dgm:t>
        <a:bodyPr/>
        <a:lstStyle/>
        <a:p>
          <a:endParaRPr lang="en-US"/>
        </a:p>
      </dgm:t>
    </dgm:pt>
    <dgm:pt modelId="{F1916E2C-C5D5-4531-B9C8-97893B73658A}" type="sibTrans" cxnId="{1D19307A-ADCF-419E-8E93-EA6A1F797FF1}">
      <dgm:prSet/>
      <dgm:spPr/>
      <dgm:t>
        <a:bodyPr/>
        <a:lstStyle/>
        <a:p>
          <a:endParaRPr lang="en-US"/>
        </a:p>
      </dgm:t>
    </dgm:pt>
    <dgm:pt modelId="{E9E3E168-7175-423F-9DAD-DB43C5D767F5}" type="pres">
      <dgm:prSet presAssocID="{DDA308EE-E51A-4B54-B6DC-0CF29F47F8BC}" presName="linear" presStyleCnt="0">
        <dgm:presLayoutVars>
          <dgm:animLvl val="lvl"/>
          <dgm:resizeHandles val="exact"/>
        </dgm:presLayoutVars>
      </dgm:prSet>
      <dgm:spPr/>
    </dgm:pt>
    <dgm:pt modelId="{CA4E505E-A1A3-4A66-8419-D25595E3C78A}" type="pres">
      <dgm:prSet presAssocID="{C4F1D486-9618-4AE0-B439-66DEBEFFD97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A1F5AA3-B90C-4A81-9617-704AA44ACA92}" type="pres">
      <dgm:prSet presAssocID="{C4F1D486-9618-4AE0-B439-66DEBEFFD97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B3F8D1B-0C0C-4E20-8632-2FF47D5C2C7C}" type="presOf" srcId="{1C6BA00E-063D-4D25-88A7-D92CEAFF6518}" destId="{CA1F5AA3-B90C-4A81-9617-704AA44ACA92}" srcOrd="0" destOrd="5" presId="urn:microsoft.com/office/officeart/2005/8/layout/vList2"/>
    <dgm:cxn modelId="{B460D13F-0729-43E4-881D-11EA6CA94E31}" srcId="{C356AC32-D4E9-4AB2-8972-E210050BD5FB}" destId="{C02A758B-6C9C-41BD-99A7-D8C68D2F5B47}" srcOrd="1" destOrd="0" parTransId="{6DDB682E-6F1E-4B91-8E3E-A2B0EF89F8AF}" sibTransId="{701E1A7F-5F84-4B27-AB2F-5AB3A7DEE17A}"/>
    <dgm:cxn modelId="{4FAF3F44-5F8F-444E-877D-DD3328B95179}" srcId="{C4F1D486-9618-4AE0-B439-66DEBEFFD970}" destId="{C356AC32-D4E9-4AB2-8972-E210050BD5FB}" srcOrd="2" destOrd="0" parTransId="{167C4561-760B-4364-B01E-90754B7C3DFA}" sibTransId="{3AC0B4ED-DF63-42E2-8ABF-B6E49CBB6E84}"/>
    <dgm:cxn modelId="{A748494A-F99C-457F-8CF0-0F5E184073B5}" srcId="{DDA308EE-E51A-4B54-B6DC-0CF29F47F8BC}" destId="{C4F1D486-9618-4AE0-B439-66DEBEFFD970}" srcOrd="0" destOrd="0" parTransId="{72376710-4C65-4E8C-8DCE-20F1F16A4926}" sibTransId="{6E8C2D95-71E5-4709-A4B9-3516BBA9DFE9}"/>
    <dgm:cxn modelId="{6C975771-0B90-4E5C-BBD3-E2AC8EDF5E9E}" type="presOf" srcId="{BF370F35-8778-49FB-85F7-5FA7EC4C8DEB}" destId="{CA1F5AA3-B90C-4A81-9617-704AA44ACA92}" srcOrd="0" destOrd="1" presId="urn:microsoft.com/office/officeart/2005/8/layout/vList2"/>
    <dgm:cxn modelId="{8E66FE51-4849-4008-9986-3AFBE4EEBF5C}" type="presOf" srcId="{DDA308EE-E51A-4B54-B6DC-0CF29F47F8BC}" destId="{E9E3E168-7175-423F-9DAD-DB43C5D767F5}" srcOrd="0" destOrd="0" presId="urn:microsoft.com/office/officeart/2005/8/layout/vList2"/>
    <dgm:cxn modelId="{B2BC1E74-190B-488A-B597-647F9FE7BE81}" srcId="{C4F1D486-9618-4AE0-B439-66DEBEFFD970}" destId="{BF370F35-8778-49FB-85F7-5FA7EC4C8DEB}" srcOrd="1" destOrd="0" parTransId="{228EC9F7-5519-4001-9413-E76129208E61}" sibTransId="{5648BCFB-007E-4972-A46A-9CE6F0E6A886}"/>
    <dgm:cxn modelId="{1D19307A-ADCF-419E-8E93-EA6A1F797FF1}" srcId="{C356AC32-D4E9-4AB2-8972-E210050BD5FB}" destId="{506CDC40-35A8-4CB1-824D-924B78B646A2}" srcOrd="3" destOrd="0" parTransId="{EB33190B-C7FA-4538-B3AF-0000B5DD4A07}" sibTransId="{F1916E2C-C5D5-4531-B9C8-97893B73658A}"/>
    <dgm:cxn modelId="{7DA1A99E-96A3-4174-A716-B517841ED02A}" srcId="{C356AC32-D4E9-4AB2-8972-E210050BD5FB}" destId="{1C6BA00E-063D-4D25-88A7-D92CEAFF6518}" srcOrd="2" destOrd="0" parTransId="{D41F101A-2E99-45E6-96E4-5DA000147866}" sibTransId="{BA6E2163-0AEA-47B1-9FA9-EB5F82EA840E}"/>
    <dgm:cxn modelId="{EA79E6B2-015B-46BC-9895-E74DC6336A70}" type="presOf" srcId="{506CDC40-35A8-4CB1-824D-924B78B646A2}" destId="{CA1F5AA3-B90C-4A81-9617-704AA44ACA92}" srcOrd="0" destOrd="6" presId="urn:microsoft.com/office/officeart/2005/8/layout/vList2"/>
    <dgm:cxn modelId="{0E97ECB7-6A3D-43F2-8C00-0C906F4C6ECE}" srcId="{C4F1D486-9618-4AE0-B439-66DEBEFFD970}" destId="{1B07A60C-E8BC-4674-8588-50243E6B843A}" srcOrd="0" destOrd="0" parTransId="{79DA9521-AB27-4097-918A-CD372FE18855}" sibTransId="{C292E29B-E791-46CA-BB9E-9B4B5AEEFA19}"/>
    <dgm:cxn modelId="{8F90AEB9-019A-4B6C-804B-50B288DE85F1}" type="presOf" srcId="{1B07A60C-E8BC-4674-8588-50243E6B843A}" destId="{CA1F5AA3-B90C-4A81-9617-704AA44ACA92}" srcOrd="0" destOrd="0" presId="urn:microsoft.com/office/officeart/2005/8/layout/vList2"/>
    <dgm:cxn modelId="{BFB97FC3-70CD-4C96-A355-E4884895037A}" type="presOf" srcId="{C356AC32-D4E9-4AB2-8972-E210050BD5FB}" destId="{CA1F5AA3-B90C-4A81-9617-704AA44ACA92}" srcOrd="0" destOrd="2" presId="urn:microsoft.com/office/officeart/2005/8/layout/vList2"/>
    <dgm:cxn modelId="{5DF4B9EE-14DA-41CE-B599-408967C60A33}" type="presOf" srcId="{31C42F2F-2D16-48DB-94D0-74F9A3CDDEF7}" destId="{CA1F5AA3-B90C-4A81-9617-704AA44ACA92}" srcOrd="0" destOrd="3" presId="urn:microsoft.com/office/officeart/2005/8/layout/vList2"/>
    <dgm:cxn modelId="{33DA6AEF-DE6F-45C5-AF2A-E36239D43153}" srcId="{C356AC32-D4E9-4AB2-8972-E210050BD5FB}" destId="{31C42F2F-2D16-48DB-94D0-74F9A3CDDEF7}" srcOrd="0" destOrd="0" parTransId="{6EE98624-3CD9-477F-841E-5A8D51AFD42C}" sibTransId="{E0FCD80F-4C52-4F40-8AA4-5670E8FD89B0}"/>
    <dgm:cxn modelId="{17381BF7-DE57-4E78-8D80-909CCEA89C50}" type="presOf" srcId="{C4F1D486-9618-4AE0-B439-66DEBEFFD970}" destId="{CA4E505E-A1A3-4A66-8419-D25595E3C78A}" srcOrd="0" destOrd="0" presId="urn:microsoft.com/office/officeart/2005/8/layout/vList2"/>
    <dgm:cxn modelId="{5C598FF7-90FF-4EA2-8446-17D030ED684F}" type="presOf" srcId="{C02A758B-6C9C-41BD-99A7-D8C68D2F5B47}" destId="{CA1F5AA3-B90C-4A81-9617-704AA44ACA92}" srcOrd="0" destOrd="4" presId="urn:microsoft.com/office/officeart/2005/8/layout/vList2"/>
    <dgm:cxn modelId="{BCAA6E2D-2635-48AD-A005-1F59B4503A38}" type="presParOf" srcId="{E9E3E168-7175-423F-9DAD-DB43C5D767F5}" destId="{CA4E505E-A1A3-4A66-8419-D25595E3C78A}" srcOrd="0" destOrd="0" presId="urn:microsoft.com/office/officeart/2005/8/layout/vList2"/>
    <dgm:cxn modelId="{F67DC843-3780-41CF-82BF-643CA98D2CB3}" type="presParOf" srcId="{E9E3E168-7175-423F-9DAD-DB43C5D767F5}" destId="{CA1F5AA3-B90C-4A81-9617-704AA44ACA9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865539-3606-4350-B5B9-D48BE4BE5E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B68F35-9875-4847-A698-493903567965}">
      <dgm:prSet/>
      <dgm:spPr>
        <a:solidFill>
          <a:srgbClr val="C00000"/>
        </a:solidFill>
      </dgm:spPr>
      <dgm:t>
        <a:bodyPr/>
        <a:lstStyle/>
        <a:p>
          <a:r>
            <a:rPr lang="en-US" b="1" dirty="0"/>
            <a:t>Instructions: </a:t>
          </a:r>
          <a:r>
            <a:rPr lang="en-US" dirty="0"/>
            <a:t>Use the matrix below to define value quadrants based on two criteria</a:t>
          </a:r>
          <a:r>
            <a:rPr lang="en-US"/>
            <a:t>: </a:t>
          </a:r>
          <a:r>
            <a:rPr lang="en-US" b="1"/>
            <a:t>Efficiency </a:t>
          </a:r>
          <a:r>
            <a:rPr lang="en-US"/>
            <a:t>and </a:t>
          </a:r>
          <a:r>
            <a:rPr lang="en-US" b="1" dirty="0"/>
            <a:t>Impact</a:t>
          </a:r>
          <a:r>
            <a:rPr lang="en-US" dirty="0"/>
            <a:t>. </a:t>
          </a:r>
        </a:p>
      </dgm:t>
    </dgm:pt>
    <dgm:pt modelId="{F7D84B7B-24F8-49F7-AF79-80D46A82E8E2}" type="parTrans" cxnId="{0854C5C7-4938-468F-9B76-B16CB0C6CB17}">
      <dgm:prSet/>
      <dgm:spPr/>
      <dgm:t>
        <a:bodyPr/>
        <a:lstStyle/>
        <a:p>
          <a:endParaRPr lang="en-US"/>
        </a:p>
      </dgm:t>
    </dgm:pt>
    <dgm:pt modelId="{5B961780-037E-4736-ADB0-2E6155781ADE}" type="sibTrans" cxnId="{0854C5C7-4938-468F-9B76-B16CB0C6CB17}">
      <dgm:prSet/>
      <dgm:spPr/>
      <dgm:t>
        <a:bodyPr/>
        <a:lstStyle/>
        <a:p>
          <a:endParaRPr lang="en-US"/>
        </a:p>
      </dgm:t>
    </dgm:pt>
    <dgm:pt modelId="{18C1BEF4-E388-4C64-A1F5-1CCDE603A79B}" type="pres">
      <dgm:prSet presAssocID="{38865539-3606-4350-B5B9-D48BE4BE5E11}" presName="linear" presStyleCnt="0">
        <dgm:presLayoutVars>
          <dgm:animLvl val="lvl"/>
          <dgm:resizeHandles val="exact"/>
        </dgm:presLayoutVars>
      </dgm:prSet>
      <dgm:spPr/>
    </dgm:pt>
    <dgm:pt modelId="{A52CBE16-3C37-4D25-BBC7-BB0908EF5DB4}" type="pres">
      <dgm:prSet presAssocID="{95B68F35-9875-4847-A698-49390356796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57337AA-FB4C-49A3-A472-F04A7A8363DE}" type="presOf" srcId="{95B68F35-9875-4847-A698-493903567965}" destId="{A52CBE16-3C37-4D25-BBC7-BB0908EF5DB4}" srcOrd="0" destOrd="0" presId="urn:microsoft.com/office/officeart/2005/8/layout/vList2"/>
    <dgm:cxn modelId="{2B8F69BC-CDDC-4725-BFAE-3DF4C66C3BC1}" type="presOf" srcId="{38865539-3606-4350-B5B9-D48BE4BE5E11}" destId="{18C1BEF4-E388-4C64-A1F5-1CCDE603A79B}" srcOrd="0" destOrd="0" presId="urn:microsoft.com/office/officeart/2005/8/layout/vList2"/>
    <dgm:cxn modelId="{0854C5C7-4938-468F-9B76-B16CB0C6CB17}" srcId="{38865539-3606-4350-B5B9-D48BE4BE5E11}" destId="{95B68F35-9875-4847-A698-493903567965}" srcOrd="0" destOrd="0" parTransId="{F7D84B7B-24F8-49F7-AF79-80D46A82E8E2}" sibTransId="{5B961780-037E-4736-ADB0-2E6155781ADE}"/>
    <dgm:cxn modelId="{C5152443-6F46-4B3E-854A-B02005BA68DD}" type="presParOf" srcId="{18C1BEF4-E388-4C64-A1F5-1CCDE603A79B}" destId="{A52CBE16-3C37-4D25-BBC7-BB0908EF5D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C5769D-EFE5-47AB-90BB-50FAF43EA9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F92215-74DA-4A91-8BAC-FEB15F02A911}">
      <dgm:prSet custT="1"/>
      <dgm:spPr>
        <a:solidFill>
          <a:srgbClr val="C00000"/>
        </a:solidFill>
      </dgm:spPr>
      <dgm:t>
        <a:bodyPr/>
        <a:lstStyle/>
        <a:p>
          <a:r>
            <a:rPr lang="en-US" sz="1200" b="1" dirty="0"/>
            <a:t>Value Quadrants </a:t>
          </a:r>
          <a:r>
            <a:rPr lang="en-US" sz="1200" dirty="0"/>
            <a:t>help you and your team decide the right amount of time and resources to devote to a given task. Value quadrants are based on how efficient the task is and how impactful to the team’s strategic priorities.</a:t>
          </a:r>
        </a:p>
      </dgm:t>
    </dgm:pt>
    <dgm:pt modelId="{97729A8D-C76E-49C9-AF06-9380ED9D1DC9}" type="parTrans" cxnId="{A16C3F77-92E8-49FA-8C9C-33101281B407}">
      <dgm:prSet/>
      <dgm:spPr/>
      <dgm:t>
        <a:bodyPr/>
        <a:lstStyle/>
        <a:p>
          <a:endParaRPr lang="en-US"/>
        </a:p>
      </dgm:t>
    </dgm:pt>
    <dgm:pt modelId="{3A44335C-A0F8-4A4A-AE09-3633F87B6D40}" type="sibTrans" cxnId="{A16C3F77-92E8-49FA-8C9C-33101281B407}">
      <dgm:prSet/>
      <dgm:spPr/>
      <dgm:t>
        <a:bodyPr/>
        <a:lstStyle/>
        <a:p>
          <a:endParaRPr lang="en-US"/>
        </a:p>
      </dgm:t>
    </dgm:pt>
    <dgm:pt modelId="{4A52FBE6-D7A4-46A8-B6FD-774FE3EE8895}">
      <dgm:prSet custT="1"/>
      <dgm:spPr>
        <a:solidFill>
          <a:srgbClr val="C00000"/>
        </a:solidFill>
      </dgm:spPr>
      <dgm:t>
        <a:bodyPr/>
        <a:lstStyle/>
        <a:p>
          <a:endParaRPr lang="en-US" sz="1200" dirty="0"/>
        </a:p>
        <a:p>
          <a:r>
            <a:rPr lang="en-US" sz="1200" dirty="0"/>
            <a:t>Use these quadrants as a starting point; tailor these value quadrants to reflect their unique qualities and circumstances. This is best done as a whole team activity.</a:t>
          </a:r>
        </a:p>
        <a:p>
          <a:r>
            <a:rPr lang="en-US" sz="1200" dirty="0"/>
            <a:t>*If in Quad 2: Remember to </a:t>
          </a:r>
          <a:r>
            <a:rPr lang="en-US" sz="1200" b="1" dirty="0"/>
            <a:t>communicate with the individual/group </a:t>
          </a:r>
          <a:r>
            <a:rPr lang="en-US" sz="1200" dirty="0"/>
            <a:t>you are delegating to.*</a:t>
          </a:r>
        </a:p>
      </dgm:t>
    </dgm:pt>
    <dgm:pt modelId="{AA1DF0C4-A89D-4E75-AE77-6EBDC1F9BF62}" type="parTrans" cxnId="{C3B8FA1D-AB3F-43B5-9426-2F4BBDB1531A}">
      <dgm:prSet/>
      <dgm:spPr/>
      <dgm:t>
        <a:bodyPr/>
        <a:lstStyle/>
        <a:p>
          <a:endParaRPr lang="en-US"/>
        </a:p>
      </dgm:t>
    </dgm:pt>
    <dgm:pt modelId="{5C98B2E6-0625-452E-87D5-192089E9705F}" type="sibTrans" cxnId="{C3B8FA1D-AB3F-43B5-9426-2F4BBDB1531A}">
      <dgm:prSet/>
      <dgm:spPr/>
      <dgm:t>
        <a:bodyPr/>
        <a:lstStyle/>
        <a:p>
          <a:endParaRPr lang="en-US"/>
        </a:p>
      </dgm:t>
    </dgm:pt>
    <dgm:pt modelId="{F511A430-0BAF-4518-9E50-C0653F04FC99}" type="pres">
      <dgm:prSet presAssocID="{C2C5769D-EFE5-47AB-90BB-50FAF43EA994}" presName="linear" presStyleCnt="0">
        <dgm:presLayoutVars>
          <dgm:animLvl val="lvl"/>
          <dgm:resizeHandles val="exact"/>
        </dgm:presLayoutVars>
      </dgm:prSet>
      <dgm:spPr/>
    </dgm:pt>
    <dgm:pt modelId="{EE5740CD-773A-4BCA-99C0-7F7B1D022A19}" type="pres">
      <dgm:prSet presAssocID="{0CF92215-74DA-4A91-8BAC-FEB15F02A91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DDCC0B2-AC3C-4E4C-B01E-DD0CD57FB8F4}" type="pres">
      <dgm:prSet presAssocID="{3A44335C-A0F8-4A4A-AE09-3633F87B6D40}" presName="spacer" presStyleCnt="0"/>
      <dgm:spPr/>
    </dgm:pt>
    <dgm:pt modelId="{0EFAD1CC-DBEB-4468-8F87-652C4DE8B6C0}" type="pres">
      <dgm:prSet presAssocID="{4A52FBE6-D7A4-46A8-B6FD-774FE3EE8895}" presName="parentText" presStyleLbl="node1" presStyleIdx="1" presStyleCnt="2" custScaleY="90961">
        <dgm:presLayoutVars>
          <dgm:chMax val="0"/>
          <dgm:bulletEnabled val="1"/>
        </dgm:presLayoutVars>
      </dgm:prSet>
      <dgm:spPr/>
    </dgm:pt>
  </dgm:ptLst>
  <dgm:cxnLst>
    <dgm:cxn modelId="{49BD1F19-B192-454A-AC76-595FEDB017ED}" type="presOf" srcId="{C2C5769D-EFE5-47AB-90BB-50FAF43EA994}" destId="{F511A430-0BAF-4518-9E50-C0653F04FC99}" srcOrd="0" destOrd="0" presId="urn:microsoft.com/office/officeart/2005/8/layout/vList2"/>
    <dgm:cxn modelId="{C3B8FA1D-AB3F-43B5-9426-2F4BBDB1531A}" srcId="{C2C5769D-EFE5-47AB-90BB-50FAF43EA994}" destId="{4A52FBE6-D7A4-46A8-B6FD-774FE3EE8895}" srcOrd="1" destOrd="0" parTransId="{AA1DF0C4-A89D-4E75-AE77-6EBDC1F9BF62}" sibTransId="{5C98B2E6-0625-452E-87D5-192089E9705F}"/>
    <dgm:cxn modelId="{F9AE6264-8D31-4412-9A8E-8FAAEB87D757}" type="presOf" srcId="{4A52FBE6-D7A4-46A8-B6FD-774FE3EE8895}" destId="{0EFAD1CC-DBEB-4468-8F87-652C4DE8B6C0}" srcOrd="0" destOrd="0" presId="urn:microsoft.com/office/officeart/2005/8/layout/vList2"/>
    <dgm:cxn modelId="{A16C3F77-92E8-49FA-8C9C-33101281B407}" srcId="{C2C5769D-EFE5-47AB-90BB-50FAF43EA994}" destId="{0CF92215-74DA-4A91-8BAC-FEB15F02A911}" srcOrd="0" destOrd="0" parTransId="{97729A8D-C76E-49C9-AF06-9380ED9D1DC9}" sibTransId="{3A44335C-A0F8-4A4A-AE09-3633F87B6D40}"/>
    <dgm:cxn modelId="{E4F05C9F-E41D-48D7-A92C-D22CD695A942}" type="presOf" srcId="{0CF92215-74DA-4A91-8BAC-FEB15F02A911}" destId="{EE5740CD-773A-4BCA-99C0-7F7B1D022A19}" srcOrd="0" destOrd="0" presId="urn:microsoft.com/office/officeart/2005/8/layout/vList2"/>
    <dgm:cxn modelId="{4839A22F-3630-47D2-8510-3A630EE55E07}" type="presParOf" srcId="{F511A430-0BAF-4518-9E50-C0653F04FC99}" destId="{EE5740CD-773A-4BCA-99C0-7F7B1D022A19}" srcOrd="0" destOrd="0" presId="urn:microsoft.com/office/officeart/2005/8/layout/vList2"/>
    <dgm:cxn modelId="{13389031-9DFB-4F75-B038-D2C81BC375ED}" type="presParOf" srcId="{F511A430-0BAF-4518-9E50-C0653F04FC99}" destId="{4DDCC0B2-AC3C-4E4C-B01E-DD0CD57FB8F4}" srcOrd="1" destOrd="0" presId="urn:microsoft.com/office/officeart/2005/8/layout/vList2"/>
    <dgm:cxn modelId="{54A6A5B8-1F09-4EE4-B210-FF8D11B48BFC}" type="presParOf" srcId="{F511A430-0BAF-4518-9E50-C0653F04FC99}" destId="{0EFAD1CC-DBEB-4468-8F87-652C4DE8B6C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CEE91-ED27-47AE-A0A2-89F9704A5F01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B7343-2CCF-4367-9E90-8ADA0ED3DE6E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BBAE6-C19A-4EF9-9DF6-D5A21FB9809E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Phase 1: </a:t>
          </a:r>
          <a:r>
            <a:rPr lang="en-US" sz="2500" kern="1200" dirty="0"/>
            <a:t>Exploring the Work</a:t>
          </a:r>
        </a:p>
      </dsp:txBody>
      <dsp:txXfrm>
        <a:off x="1435590" y="531"/>
        <a:ext cx="9080009" cy="1242935"/>
      </dsp:txXfrm>
    </dsp:sp>
    <dsp:sp modelId="{D07ACE2B-A5EE-4837-9A8E-D1BC4117C592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F7B0C-09EF-4F9A-ABF9-97C6305A10BD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45D6E-1C99-47FE-A739-CC17484D879A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Phase 2: </a:t>
          </a:r>
          <a:r>
            <a:rPr lang="en-US" sz="2500" kern="1200" dirty="0"/>
            <a:t>Value Assignment</a:t>
          </a:r>
        </a:p>
      </dsp:txBody>
      <dsp:txXfrm>
        <a:off x="1435590" y="1554201"/>
        <a:ext cx="9080009" cy="1242935"/>
      </dsp:txXfrm>
    </dsp:sp>
    <dsp:sp modelId="{43A0F0BA-C7FA-4E72-B8DE-20E84BFD331D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E0161-F416-445F-8986-FB29B022DDE2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05B05-D18D-4345-915D-7022DE75B527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Phase 3: </a:t>
          </a:r>
          <a:r>
            <a:rPr lang="en-US" sz="2500" kern="1200" dirty="0"/>
            <a:t>Action Planning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1AFDC-CDB1-485E-AB87-8915C8BC1540}">
      <dsp:nvSpPr>
        <dsp:cNvPr id="0" name=""/>
        <dsp:cNvSpPr/>
      </dsp:nvSpPr>
      <dsp:spPr>
        <a:xfrm>
          <a:off x="0" y="31408"/>
          <a:ext cx="4751831" cy="515970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Tips to Define Strategic Priorities</a:t>
          </a:r>
          <a:endParaRPr lang="en-US" sz="2100" kern="1200"/>
        </a:p>
      </dsp:txBody>
      <dsp:txXfrm>
        <a:off x="25188" y="56596"/>
        <a:ext cx="4701455" cy="465594"/>
      </dsp:txXfrm>
    </dsp:sp>
    <dsp:sp modelId="{CBD94938-0A67-4006-82D2-F7B58A86DC29}">
      <dsp:nvSpPr>
        <dsp:cNvPr id="0" name=""/>
        <dsp:cNvSpPr/>
      </dsp:nvSpPr>
      <dsp:spPr>
        <a:xfrm>
          <a:off x="0" y="547378"/>
          <a:ext cx="4751831" cy="339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Team priorities should support the college/unit’s strategy.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List </a:t>
          </a:r>
          <a:r>
            <a:rPr lang="en-US" sz="1600" b="1" kern="1200" dirty="0"/>
            <a:t>three</a:t>
          </a:r>
          <a:r>
            <a:rPr lang="en-US" sz="1600" kern="1200" dirty="0"/>
            <a:t> priorities; challenge yourself to identify the outcomes that matter the most to your team.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Formal goals aren’t the only place to look when refining team strategic priorities. Consider other sources such as customer data and feedback or evaluating gaps in current services.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Communicate the priorities with your team and ensure alignment. When completed, you will use this tool as a “pitch deck” to leadership and communicate your strategy moving forward.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Review of team priorities should happen on a regular cadence, perhaps quarterly or biannually.</a:t>
          </a:r>
        </a:p>
      </dsp:txBody>
      <dsp:txXfrm>
        <a:off x="0" y="547378"/>
        <a:ext cx="4751831" cy="3390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E505E-A1A3-4A66-8419-D25595E3C78A}">
      <dsp:nvSpPr>
        <dsp:cNvPr id="0" name=""/>
        <dsp:cNvSpPr/>
      </dsp:nvSpPr>
      <dsp:spPr>
        <a:xfrm>
          <a:off x="0" y="235643"/>
          <a:ext cx="2810268" cy="442260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Instructions: </a:t>
          </a:r>
          <a:endParaRPr lang="en-US" sz="1800" kern="1200"/>
        </a:p>
      </dsp:txBody>
      <dsp:txXfrm>
        <a:off x="21589" y="257232"/>
        <a:ext cx="2767090" cy="399082"/>
      </dsp:txXfrm>
    </dsp:sp>
    <dsp:sp modelId="{CA1F5AA3-B90C-4A81-9617-704AA44ACA92}">
      <dsp:nvSpPr>
        <dsp:cNvPr id="0" name=""/>
        <dsp:cNvSpPr/>
      </dsp:nvSpPr>
      <dsp:spPr>
        <a:xfrm>
          <a:off x="0" y="677903"/>
          <a:ext cx="2810268" cy="3875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26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In column one, list all the team’s tasks/projects.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In column two, rank the impact of each task relative to any of the team’s strategic priorities defined on slide 3.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In column 3, rank the relative efficiency for each task of work. To determine whether a task has high, medium or low efficiency, consider questions such as: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/>
            <a:t>Is it time-intensive?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Will it require the effort of many team members?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Is it hard to get started?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Are there additional resources required to execute it (e.g., cost, employees)?</a:t>
          </a:r>
        </a:p>
      </dsp:txBody>
      <dsp:txXfrm>
        <a:off x="0" y="677903"/>
        <a:ext cx="2810268" cy="38750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CBE16-3C37-4D25-BBC7-BB0908EF5DB4}">
      <dsp:nvSpPr>
        <dsp:cNvPr id="0" name=""/>
        <dsp:cNvSpPr/>
      </dsp:nvSpPr>
      <dsp:spPr>
        <a:xfrm>
          <a:off x="0" y="9426"/>
          <a:ext cx="4959531" cy="596700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Instructions: </a:t>
          </a:r>
          <a:r>
            <a:rPr lang="en-US" sz="1500" kern="1200" dirty="0"/>
            <a:t>Use the matrix below to define value quadrants based on two criteria</a:t>
          </a:r>
          <a:r>
            <a:rPr lang="en-US" sz="1500" kern="1200"/>
            <a:t>: </a:t>
          </a:r>
          <a:r>
            <a:rPr lang="en-US" sz="1500" b="1" kern="1200"/>
            <a:t>Efficiency </a:t>
          </a:r>
          <a:r>
            <a:rPr lang="en-US" sz="1500" kern="1200"/>
            <a:t>and </a:t>
          </a:r>
          <a:r>
            <a:rPr lang="en-US" sz="1500" b="1" kern="1200" dirty="0"/>
            <a:t>Impact</a:t>
          </a:r>
          <a:r>
            <a:rPr lang="en-US" sz="1500" kern="1200" dirty="0"/>
            <a:t>. </a:t>
          </a:r>
        </a:p>
      </dsp:txBody>
      <dsp:txXfrm>
        <a:off x="29128" y="38554"/>
        <a:ext cx="4901275" cy="5384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740CD-773A-4BCA-99C0-7F7B1D022A19}">
      <dsp:nvSpPr>
        <dsp:cNvPr id="0" name=""/>
        <dsp:cNvSpPr/>
      </dsp:nvSpPr>
      <dsp:spPr>
        <a:xfrm>
          <a:off x="0" y="17252"/>
          <a:ext cx="4959531" cy="1364951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Value Quadrants </a:t>
          </a:r>
          <a:r>
            <a:rPr lang="en-US" sz="1200" kern="1200" dirty="0"/>
            <a:t>help you and your team decide the right amount of time and resources to devote to a given task. Value quadrants are based on how efficient the task is and how impactful to the team’s strategic priorities.</a:t>
          </a:r>
        </a:p>
      </dsp:txBody>
      <dsp:txXfrm>
        <a:off x="66631" y="83883"/>
        <a:ext cx="4826269" cy="1231689"/>
      </dsp:txXfrm>
    </dsp:sp>
    <dsp:sp modelId="{0EFAD1CC-DBEB-4468-8F87-652C4DE8B6C0}">
      <dsp:nvSpPr>
        <dsp:cNvPr id="0" name=""/>
        <dsp:cNvSpPr/>
      </dsp:nvSpPr>
      <dsp:spPr>
        <a:xfrm>
          <a:off x="0" y="1416763"/>
          <a:ext cx="4959531" cy="1241573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 these quadrants as a starting point; tailor these value quadrants to reflect their unique qualities and circumstances. This is best done as a whole team activity.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*If in Quad 2: Remember to </a:t>
          </a:r>
          <a:r>
            <a:rPr lang="en-US" sz="1200" b="1" kern="1200" dirty="0"/>
            <a:t>communicate with the individual/group </a:t>
          </a:r>
          <a:r>
            <a:rPr lang="en-US" sz="1200" kern="1200" dirty="0"/>
            <a:t>you are delegating to.*</a:t>
          </a:r>
        </a:p>
      </dsp:txBody>
      <dsp:txXfrm>
        <a:off x="60609" y="1477372"/>
        <a:ext cx="4838313" cy="1120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A963B-2B19-4D09-ABC7-313D052A80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F011-E906-45E6-8C8A-7BE25688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9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01BA4-3BCE-DAD4-A345-51B53621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1972F-2A8C-DBB0-A9B8-D3BE7233B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9D5B5-D74E-B7B4-5CDF-310EA6CF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24B5-56F9-45DD-97EE-CDFBEB77F8CA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F0632-805B-8396-2365-688538BF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08143-E4F2-8A48-3B90-FE19E6D2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7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2156-15D4-9EEE-2F21-7AA70BFD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D6D71-EE52-4E9B-8D29-4ECD4B00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9CC1C-010B-4145-045C-55A7183B5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9AF6-FD8D-4CD4-979D-1FC3D0D7054C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25539-44F3-1F02-B5D3-AE92176B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722F2-D287-F5BD-75A8-27D1FF1F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214D7-A6E0-D5AC-AB0C-8DDAA7DFC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4C33-A721-A6D8-04D3-0907714F9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93BE-0BED-0798-7F5D-7E42A72C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9950-3E49-4C00-8920-672C345981FB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8455C-F3F8-50E2-8BEB-EC85A54A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AC111-27A6-B6BF-50BF-8DA6F658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1E49-37B2-830D-AFEB-E1374FA1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16B85-E840-00E4-E892-34B22DAE8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63FE4-FE96-1817-C51E-6EC86C25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96F-4F9D-412B-A810-86C6B69B6CA5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D356-B3C7-B674-11A5-3C2A96D0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98EB5-B878-DBBD-5D03-3F65E8304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8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B756-4D16-A8F9-59B2-C46E1012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93A13-460F-5A30-9611-90DFF70C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6B430-8283-7567-F39D-E96E28DF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9727-E326-401B-887D-608306FE7C0C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9BAFC-C78E-C2AD-E8B3-A5AF795C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42FF8-3090-2346-DBEF-825393FB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7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B57-484E-892F-2025-6DAD9817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5EA3-7B81-FA36-35D4-C0B86F187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0CA23-0C32-1040-B461-DAEFE54CB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3828B-0429-3338-D088-DEFEE6A3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02FB-0801-4AF0-9AF6-BE63F3950F28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17A4F-1275-AE05-7CB6-D368ED8C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36CA7-73B7-A77F-1710-CA09C190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4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E551-D915-C4BD-ED4E-5FC1D36A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E7423-F67F-8E0B-3182-8CE0D2F4E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1FA27-0310-C415-87CA-A12C9E02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52DED-9FF9-770F-CBD4-3D22CBC05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F5F9-7AA9-F23E-9513-FAB4845A6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0EF8D6-5F4F-D753-863A-7009E23A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B3CF-B580-459E-A6CA-A65061E68740}" type="datetime1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5CCEB-82F6-BB3F-DA55-0A5980C3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3F403F-C2E5-F34E-A2DC-6B3894AF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1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DB73-7090-A4C1-88F9-32437419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37E7D-7F14-F534-0C9B-2EB6A764C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9CAC-8691-464D-86B3-12F6537E6B01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6A99D-8F00-C043-CB7F-B0C4E19A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01B2C-FBB8-BF21-3B88-A22785D0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88A9C3-0781-F55E-6313-CD9C7DD15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AA6B-0C70-40D0-983E-0FBF7BF57A1F}" type="datetime1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CAC34-8EB7-73A0-8841-D4515C26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CB78B-6EDB-80DA-6542-C0BB8CAA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2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B4BC-7B3E-887F-6E6C-5CCC21A3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50CD-1932-81C9-5FCE-E8AC72451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D169A-D199-9D80-619A-38C02F72D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1829C-2CFF-3249-4E31-B4F67ED5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F71-0987-4F85-916C-4E6241D6D4CC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E50B0-B293-6C51-74CE-1BA36A02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32B45-619C-E93E-C1F0-AF370C14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9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CF1D-C828-D23B-4FE2-0A1106C5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491730-F7DA-9E0F-78A4-9B0090C84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A3D8-7599-3026-82B6-AFBEA72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BF57A-573D-DC37-28CA-06937298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5790-4B01-4436-B0FD-052D220C2823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71FEC-51B6-DCBD-1F3B-643456DD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6C399-9D65-36FB-018A-2FC47C96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6B2227-9845-3F7B-4043-94E9EC8E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0033-B8D7-13AB-0C55-14DA819E9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B704E-F4B2-5395-D0E4-8AA5E0F45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0A168D-6DFD-4179-A845-8728323D27A8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CF028-659E-7F90-2EDD-29EDED13E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12EEC-8C50-38B6-D4EB-9C8901E86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1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lb18@cornell.edu" TargetMode="External"/><Relationship Id="rId7" Type="http://schemas.openxmlformats.org/officeDocument/2006/relationships/hyperlink" Target="mailto:sbj1@cornell.edu" TargetMode="External"/><Relationship Id="rId2" Type="http://schemas.openxmlformats.org/officeDocument/2006/relationships/hyperlink" Target="mailto:ajm525@cornell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df62@cornell.edu" TargetMode="External"/><Relationship Id="rId5" Type="http://schemas.openxmlformats.org/officeDocument/2006/relationships/hyperlink" Target="mailto:mjb554@cornell.edu" TargetMode="External"/><Relationship Id="rId4" Type="http://schemas.openxmlformats.org/officeDocument/2006/relationships/hyperlink" Target="mailto:tl40@cornell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92A9D0-7265-885A-AE56-9C323C417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872" y="2738406"/>
            <a:ext cx="9818255" cy="1381188"/>
          </a:xfrm>
        </p:spPr>
        <p:txBody>
          <a:bodyPr anchor="ctr">
            <a:normAutofit fontScale="90000"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Prioritizing Impact, Maximizing Efficiency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8F-146F-8D21-7354-01AE41B2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2800" b="1" dirty="0"/>
              <a:t>Focusing our efforts</a:t>
            </a:r>
          </a:p>
        </p:txBody>
      </p:sp>
    </p:spTree>
    <p:extLst>
      <p:ext uri="{BB962C8B-B14F-4D97-AF65-F5344CB8AC3E}">
        <p14:creationId xmlns:p14="http://schemas.microsoft.com/office/powerpoint/2010/main" val="167464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1768-EA12-AF74-D672-F875EB0F4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Messaging From Senior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A51AE-50F8-D179-4A96-FB7EB6DCD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…………………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90C71-7669-843A-5021-75DAF7E82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</p:spTree>
    <p:extLst>
      <p:ext uri="{BB962C8B-B14F-4D97-AF65-F5344CB8AC3E}">
        <p14:creationId xmlns:p14="http://schemas.microsoft.com/office/powerpoint/2010/main" val="265014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F142-5B5A-43F3-DEF1-32347614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Phases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A39EE6F-9DF3-E8C5-F680-7FA0FD255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3900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5ABD6-F5EC-7BDE-E0BE-56FA8894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</p:spTree>
    <p:extLst>
      <p:ext uri="{BB962C8B-B14F-4D97-AF65-F5344CB8AC3E}">
        <p14:creationId xmlns:p14="http://schemas.microsoft.com/office/powerpoint/2010/main" val="172037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B8C6-8D0D-71B7-016E-CA6049EF7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Step 1: Clarify Team Strategic Priorities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E7A2D5D3-08A6-1D91-06A1-C30136701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85118"/>
              </p:ext>
            </p:extLst>
          </p:nvPr>
        </p:nvGraphicFramePr>
        <p:xfrm>
          <a:off x="1339674" y="1690688"/>
          <a:ext cx="4007390" cy="3803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7390">
                  <a:extLst>
                    <a:ext uri="{9D8B030D-6E8A-4147-A177-3AD203B41FA5}">
                      <a16:colId xmlns:a16="http://schemas.microsoft.com/office/drawing/2014/main" val="1907646902"/>
                    </a:ext>
                  </a:extLst>
                </a:gridCol>
              </a:tblGrid>
              <a:tr h="9509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Strategic Priorities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712630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95556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802782"/>
                  </a:ext>
                </a:extLst>
              </a:tr>
              <a:tr h="950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21865"/>
                  </a:ext>
                </a:extLst>
              </a:tr>
            </a:tbl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CF78001-893D-23E1-A6CF-C79551A581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6765118"/>
              </p:ext>
            </p:extLst>
          </p:nvPr>
        </p:nvGraphicFramePr>
        <p:xfrm>
          <a:off x="6601969" y="1690688"/>
          <a:ext cx="4751832" cy="3969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8C5FE-DC3A-0CAB-593B-2DBC370D4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1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329C-5308-4E0F-04B6-1B31C020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Step 2: Exploring Day to Day Work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5E1E85-55EB-4DC2-1BF5-B97E37742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450007"/>
              </p:ext>
            </p:extLst>
          </p:nvPr>
        </p:nvGraphicFramePr>
        <p:xfrm>
          <a:off x="838200" y="1388376"/>
          <a:ext cx="8058408" cy="4788587"/>
        </p:xfrm>
        <a:graphic>
          <a:graphicData uri="http://schemas.openxmlformats.org/drawingml/2006/table">
            <a:tbl>
              <a:tblPr firstRow="1" bandRow="1"/>
              <a:tblGrid>
                <a:gridCol w="2476926">
                  <a:extLst>
                    <a:ext uri="{9D8B030D-6E8A-4147-A177-3AD203B41FA5}">
                      <a16:colId xmlns:a16="http://schemas.microsoft.com/office/drawing/2014/main" val="3952623441"/>
                    </a:ext>
                  </a:extLst>
                </a:gridCol>
                <a:gridCol w="2790741">
                  <a:extLst>
                    <a:ext uri="{9D8B030D-6E8A-4147-A177-3AD203B41FA5}">
                      <a16:colId xmlns:a16="http://schemas.microsoft.com/office/drawing/2014/main" val="1757453471"/>
                    </a:ext>
                  </a:extLst>
                </a:gridCol>
                <a:gridCol w="2790741">
                  <a:extLst>
                    <a:ext uri="{9D8B030D-6E8A-4147-A177-3AD203B41FA5}">
                      <a16:colId xmlns:a16="http://schemas.microsoft.com/office/drawing/2014/main" val="1301377157"/>
                    </a:ext>
                  </a:extLst>
                </a:gridCol>
              </a:tblGrid>
              <a:tr h="324749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/>
                          </a:solidFill>
                        </a:rPr>
                        <a:t>Impact and Efficiency Table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44118"/>
                  </a:ext>
                </a:extLst>
              </a:tr>
              <a:tr h="6233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Tasks/Projects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Impact on Strategic Priorities</a:t>
                      </a:r>
                    </a:p>
                    <a:p>
                      <a:pPr algn="ctr"/>
                      <a:r>
                        <a:rPr lang="en-US" sz="1200" dirty="0"/>
                        <a:t>(Critical, Important, Unrelated)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Efficiency</a:t>
                      </a:r>
                    </a:p>
                    <a:p>
                      <a:pPr algn="ctr"/>
                      <a:r>
                        <a:rPr lang="en-US" sz="1200" dirty="0"/>
                        <a:t>(High, Medium, Low)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74267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i="1" dirty="0"/>
                        <a:t>(e.g.) 1. Task A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i="1" dirty="0"/>
                        <a:t>Direct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85673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80927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483210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572565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893660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660793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388883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32082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986346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423568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272490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461954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033688"/>
                  </a:ext>
                </a:extLst>
              </a:tr>
              <a:tr h="267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58910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0EA11-97D2-D527-9C55-57725736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CD3E46E7-41FF-E81C-34A6-7C2AC24A2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597347"/>
              </p:ext>
            </p:extLst>
          </p:nvPr>
        </p:nvGraphicFramePr>
        <p:xfrm>
          <a:off x="9140940" y="1388376"/>
          <a:ext cx="2810268" cy="4788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12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DBB19-7D3D-B575-FE06-E8B1EA9D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13"/>
            <a:ext cx="10515600" cy="1194232"/>
          </a:xfrm>
        </p:spPr>
        <p:txBody>
          <a:bodyPr/>
          <a:lstStyle/>
          <a:p>
            <a:pPr algn="ctr"/>
            <a:r>
              <a:rPr lang="en-US" b="1" dirty="0"/>
              <a:t>Step 3: Exploring Value Quadrants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9F1C4-D24F-8E4C-6F2B-4278542E9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F5AFCDE-4EE2-9D68-8263-D4DF335EE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896852"/>
              </p:ext>
            </p:extLst>
          </p:nvPr>
        </p:nvGraphicFramePr>
        <p:xfrm>
          <a:off x="1405538" y="1559357"/>
          <a:ext cx="5328796" cy="4034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398">
                  <a:extLst>
                    <a:ext uri="{9D8B030D-6E8A-4147-A177-3AD203B41FA5}">
                      <a16:colId xmlns:a16="http://schemas.microsoft.com/office/drawing/2014/main" val="3244769179"/>
                    </a:ext>
                  </a:extLst>
                </a:gridCol>
                <a:gridCol w="2664398">
                  <a:extLst>
                    <a:ext uri="{9D8B030D-6E8A-4147-A177-3AD203B41FA5}">
                      <a16:colId xmlns:a16="http://schemas.microsoft.com/office/drawing/2014/main" val="4077470178"/>
                    </a:ext>
                  </a:extLst>
                </a:gridCol>
              </a:tblGrid>
              <a:tr h="209606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Quad 2: Let Go or Delegate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yourself: Should we stop doing this? If not, delegate!</a:t>
                      </a:r>
                    </a:p>
                  </a:txBody>
                  <a:tcPr marL="85224" marR="85224" marT="85224" marB="8522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Quad 4: Keep!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These tasks should be prioritized and fully resourced</a:t>
                      </a:r>
                    </a:p>
                  </a:txBody>
                  <a:tcPr marL="85224" marR="85224" marT="85224" marB="8522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63103"/>
                  </a:ext>
                </a:extLst>
              </a:tr>
              <a:tr h="193829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Quad 1: Eliminate/Automate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These tasks provide minimal value and consume valuable resources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85224" marR="85224" marT="85224" marB="85224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Quad 3: Optimize/Improve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These are crucial tasks but require better resource allocation or process improvements</a:t>
                      </a:r>
                    </a:p>
                  </a:txBody>
                  <a:tcPr marL="85224" marR="85224" marT="85224" marB="85224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047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88BE326-5A0A-0ADD-D002-98594E1B7A74}"/>
              </a:ext>
            </a:extLst>
          </p:cNvPr>
          <p:cNvSpPr txBox="1"/>
          <p:nvPr/>
        </p:nvSpPr>
        <p:spPr>
          <a:xfrm>
            <a:off x="143965" y="3576539"/>
            <a:ext cx="1152292" cy="369332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algn="r"/>
            <a:r>
              <a:rPr lang="en-US" sz="1200" b="1" dirty="0">
                <a:solidFill>
                  <a:srgbClr val="000000"/>
                </a:solidFill>
              </a:rPr>
              <a:t>Efficiency</a:t>
            </a:r>
          </a:p>
          <a:p>
            <a:pPr algn="r"/>
            <a:endParaRPr lang="en-US" sz="1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622E1-F8C2-335E-8C63-6080A86E147C}"/>
              </a:ext>
            </a:extLst>
          </p:cNvPr>
          <p:cNvSpPr txBox="1"/>
          <p:nvPr/>
        </p:nvSpPr>
        <p:spPr>
          <a:xfrm>
            <a:off x="3469806" y="5649856"/>
            <a:ext cx="1200260" cy="461665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algn="ctr"/>
            <a:r>
              <a:rPr lang="en-US" sz="1200" b="1" dirty="0"/>
              <a:t>Impact on Strategic Priority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3FB05-8266-6571-7DB4-709B617D73D9}"/>
              </a:ext>
            </a:extLst>
          </p:cNvPr>
          <p:cNvSpPr txBox="1"/>
          <p:nvPr/>
        </p:nvSpPr>
        <p:spPr>
          <a:xfrm>
            <a:off x="2125489" y="5690924"/>
            <a:ext cx="1271165" cy="184666"/>
          </a:xfrm>
          <a:prstGeom prst="rect">
            <a:avLst/>
          </a:prstGeom>
          <a:noFill/>
        </p:spPr>
        <p:txBody>
          <a:bodyPr wrap="square" lIns="0" tIns="0" rIns="45720" bIns="0" rtlCol="0" anchor="b" anchorCtr="0">
            <a:spAutoFit/>
          </a:bodyPr>
          <a:lstStyle/>
          <a:p>
            <a:pPr algn="ctr"/>
            <a:r>
              <a:rPr lang="en-US" sz="1200" dirty="0"/>
              <a:t>Low/Unrelated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F64682-5649-6DEE-62BB-85EBB0144752}"/>
              </a:ext>
            </a:extLst>
          </p:cNvPr>
          <p:cNvSpPr txBox="1"/>
          <p:nvPr/>
        </p:nvSpPr>
        <p:spPr>
          <a:xfrm>
            <a:off x="457200" y="4512346"/>
            <a:ext cx="868828" cy="276999"/>
          </a:xfrm>
          <a:prstGeom prst="rect">
            <a:avLst/>
          </a:prstGeom>
          <a:noFill/>
        </p:spPr>
        <p:txBody>
          <a:bodyPr wrap="none" lIns="0" tIns="45720" rIns="0" bIns="45720" rtlCol="0">
            <a:spAutoFit/>
          </a:bodyPr>
          <a:lstStyle/>
          <a:p>
            <a:r>
              <a:rPr lang="en-US" sz="1200" dirty="0"/>
              <a:t>Low/Medium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5CBD53-BCFA-6332-1171-FF620EF01F4A}"/>
              </a:ext>
            </a:extLst>
          </p:cNvPr>
          <p:cNvSpPr txBox="1"/>
          <p:nvPr/>
        </p:nvSpPr>
        <p:spPr>
          <a:xfrm>
            <a:off x="1011839" y="2405486"/>
            <a:ext cx="314189" cy="27699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algn="r"/>
            <a:r>
              <a:rPr lang="en-US" sz="1200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BB9E00-7F30-7AB9-3A2F-6988F7C0120E}"/>
              </a:ext>
            </a:extLst>
          </p:cNvPr>
          <p:cNvSpPr txBox="1"/>
          <p:nvPr/>
        </p:nvSpPr>
        <p:spPr>
          <a:xfrm>
            <a:off x="4824724" y="5690924"/>
            <a:ext cx="1271276" cy="184666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algn="ctr"/>
            <a:r>
              <a:rPr lang="en-US" sz="1200" dirty="0"/>
              <a:t>Important/Critical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9E7EAA9-C61B-FAF5-DEFB-CC77115B81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812072"/>
              </p:ext>
            </p:extLst>
          </p:nvPr>
        </p:nvGraphicFramePr>
        <p:xfrm>
          <a:off x="6952898" y="2088532"/>
          <a:ext cx="4959531" cy="615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9E9CC384-6CA6-D8B8-5960-669850E29F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754064"/>
              </p:ext>
            </p:extLst>
          </p:nvPr>
        </p:nvGraphicFramePr>
        <p:xfrm>
          <a:off x="6952897" y="2810810"/>
          <a:ext cx="4959531" cy="2675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877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0CB27-36EA-0E0E-26EA-D12BFC38D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8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Step 4: Action Planning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53DC3-BD90-9D13-6FF8-D1E4C8FD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39FA14-A4C8-61E9-AE4C-09E8E9918C17}"/>
              </a:ext>
            </a:extLst>
          </p:cNvPr>
          <p:cNvSpPr/>
          <p:nvPr/>
        </p:nvSpPr>
        <p:spPr>
          <a:xfrm>
            <a:off x="7394828" y="1870075"/>
            <a:ext cx="3958972" cy="3848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STOP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C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REDUCE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F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CONTINUE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535A5A"/>
              </a:solidFill>
            </a:endParaRPr>
          </a:p>
          <a:p>
            <a:endParaRPr lang="en-US" sz="1050" b="1" u="sng" dirty="0">
              <a:solidFill>
                <a:srgbClr val="535A5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CAB845-FDD9-677F-3CF5-853CEE47A92A}"/>
              </a:ext>
            </a:extLst>
          </p:cNvPr>
          <p:cNvSpPr txBox="1"/>
          <p:nvPr/>
        </p:nvSpPr>
        <p:spPr>
          <a:xfrm>
            <a:off x="7885985" y="1493858"/>
            <a:ext cx="328208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GB" b="1" dirty="0">
                <a:solidFill>
                  <a:srgbClr val="000000"/>
                </a:solidFill>
              </a:rPr>
              <a:t>Proposed Reprioritization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0BD140-EEA1-AA2A-9CB9-E778F50A5B3E}"/>
              </a:ext>
            </a:extLst>
          </p:cNvPr>
          <p:cNvSpPr txBox="1"/>
          <p:nvPr/>
        </p:nvSpPr>
        <p:spPr>
          <a:xfrm>
            <a:off x="2815859" y="1343340"/>
            <a:ext cx="1546234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GB" b="1" dirty="0">
                <a:solidFill>
                  <a:srgbClr val="000000"/>
                </a:solidFill>
              </a:rPr>
              <a:t>Current State</a:t>
            </a:r>
            <a:endParaRPr lang="en-US" b="1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59D6EFC-E1C2-9072-A52D-0BD148E02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450142"/>
              </p:ext>
            </p:extLst>
          </p:nvPr>
        </p:nvGraphicFramePr>
        <p:xfrm>
          <a:off x="1263080" y="1690688"/>
          <a:ext cx="4625656" cy="3970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2828">
                  <a:extLst>
                    <a:ext uri="{9D8B030D-6E8A-4147-A177-3AD203B41FA5}">
                      <a16:colId xmlns:a16="http://schemas.microsoft.com/office/drawing/2014/main" val="3244769179"/>
                    </a:ext>
                  </a:extLst>
                </a:gridCol>
                <a:gridCol w="2312828">
                  <a:extLst>
                    <a:ext uri="{9D8B030D-6E8A-4147-A177-3AD203B41FA5}">
                      <a16:colId xmlns:a16="http://schemas.microsoft.com/office/drawing/2014/main" val="4077470178"/>
                    </a:ext>
                  </a:extLst>
                </a:gridCol>
              </a:tblGrid>
              <a:tr h="198548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X% of Tasks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(List tasks here)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37160" marR="137160" marT="274320" marB="27432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X% of Tasks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(List tasks here)</a:t>
                      </a:r>
                      <a:endParaRPr lang="en-US" sz="1800" b="1" dirty="0">
                        <a:solidFill>
                          <a:schemeClr val="bg2"/>
                        </a:solidFill>
                      </a:endParaRPr>
                    </a:p>
                  </a:txBody>
                  <a:tcPr marL="137160" marR="137160" marT="274320" marB="27432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63103"/>
                  </a:ext>
                </a:extLst>
              </a:tr>
              <a:tr h="198548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X% of Tasks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(List tasks here)</a:t>
                      </a:r>
                      <a:endParaRPr lang="en-US" sz="1800" b="1" dirty="0">
                        <a:solidFill>
                          <a:schemeClr val="bg2"/>
                        </a:solidFill>
                      </a:endParaRPr>
                    </a:p>
                  </a:txBody>
                  <a:tcPr marL="137160" marR="137160" marT="274320" marB="27432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X% of Tasks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(List tasks here)</a:t>
                      </a:r>
                      <a:endParaRPr lang="en-US" sz="1800" b="1" dirty="0">
                        <a:solidFill>
                          <a:schemeClr val="bg2"/>
                        </a:solidFill>
                      </a:endParaRPr>
                    </a:p>
                  </a:txBody>
                  <a:tcPr marL="137160" marR="137160" marT="274320" marB="27432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0477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1739B7C-47D5-7F44-DEA3-544357D4ED42}"/>
              </a:ext>
            </a:extLst>
          </p:cNvPr>
          <p:cNvSpPr txBox="1"/>
          <p:nvPr/>
        </p:nvSpPr>
        <p:spPr>
          <a:xfrm>
            <a:off x="362600" y="3492865"/>
            <a:ext cx="894816" cy="184666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Efficiency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27465-F16F-19CF-439A-AE0AF5BE2427}"/>
              </a:ext>
            </a:extLst>
          </p:cNvPr>
          <p:cNvSpPr txBox="1"/>
          <p:nvPr/>
        </p:nvSpPr>
        <p:spPr>
          <a:xfrm>
            <a:off x="1938306" y="5753987"/>
            <a:ext cx="2920494" cy="276999"/>
          </a:xfrm>
          <a:prstGeom prst="rect">
            <a:avLst/>
          </a:prstGeom>
          <a:noFill/>
        </p:spPr>
        <p:txBody>
          <a:bodyPr wrap="square" lIns="0" tIns="45720" rIns="0" bIns="4572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Impact on Strategic Priorities</a:t>
            </a:r>
          </a:p>
        </p:txBody>
      </p:sp>
    </p:spTree>
    <p:extLst>
      <p:ext uri="{BB962C8B-B14F-4D97-AF65-F5344CB8AC3E}">
        <p14:creationId xmlns:p14="http://schemas.microsoft.com/office/powerpoint/2010/main" val="349673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FFA7C-6CA6-4EED-A871-F4A6561F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Step 5: Taking Action – Determine Who is Taking the Lead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CD6C3E-5128-9E2B-A820-C026A67B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5F2389-15E9-4195-19F0-43C8FAEED912}"/>
              </a:ext>
            </a:extLst>
          </p:cNvPr>
          <p:cNvSpPr/>
          <p:nvPr/>
        </p:nvSpPr>
        <p:spPr>
          <a:xfrm>
            <a:off x="1239253" y="2246292"/>
            <a:ext cx="3958972" cy="3848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rgbClr val="000000"/>
                </a:solidFill>
              </a:rPr>
              <a:t>STOP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C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REDUCE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F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CONTINUE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Task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535A5A"/>
              </a:solidFill>
            </a:endParaRPr>
          </a:p>
          <a:p>
            <a:endParaRPr lang="en-US" sz="1050" b="1" u="sng" dirty="0">
              <a:solidFill>
                <a:srgbClr val="535A5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58107-5815-DA08-7166-ADD457C044BF}"/>
              </a:ext>
            </a:extLst>
          </p:cNvPr>
          <p:cNvSpPr txBox="1"/>
          <p:nvPr/>
        </p:nvSpPr>
        <p:spPr>
          <a:xfrm>
            <a:off x="1577696" y="1876959"/>
            <a:ext cx="328208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GB" b="1" dirty="0">
                <a:solidFill>
                  <a:srgbClr val="000000"/>
                </a:solidFill>
              </a:rPr>
              <a:t>Proposed Reprioritization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9CB0E1-5446-7A2B-8BE0-5C6F29243E52}"/>
              </a:ext>
            </a:extLst>
          </p:cNvPr>
          <p:cNvSpPr/>
          <p:nvPr/>
        </p:nvSpPr>
        <p:spPr>
          <a:xfrm>
            <a:off x="6993775" y="2246291"/>
            <a:ext cx="3958972" cy="3848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rgbClr val="000000"/>
                </a:solidFill>
              </a:rPr>
              <a:t>STOP – Action Responsibility (Team Lead)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C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REDUCE – Action Responsibility (Team Lead)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F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r>
              <a:rPr lang="en-US" sz="1200" b="1" dirty="0">
                <a:solidFill>
                  <a:srgbClr val="000000"/>
                </a:solidFill>
              </a:rPr>
              <a:t>CONTINUE – Action Responsibility (Team Lead)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Team Member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535A5A"/>
              </a:solidFill>
            </a:endParaRPr>
          </a:p>
          <a:p>
            <a:endParaRPr lang="en-US" sz="1050" b="1" u="sng" dirty="0">
              <a:solidFill>
                <a:srgbClr val="535A5A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AD3039-003B-9580-921E-6C6E4E1830E9}"/>
              </a:ext>
            </a:extLst>
          </p:cNvPr>
          <p:cNvSpPr txBox="1"/>
          <p:nvPr/>
        </p:nvSpPr>
        <p:spPr>
          <a:xfrm>
            <a:off x="7332219" y="1876959"/>
            <a:ext cx="328208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GB" b="1" dirty="0">
                <a:solidFill>
                  <a:srgbClr val="000000"/>
                </a:solidFill>
              </a:rPr>
              <a:t>Roles and Responsibility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9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3889-E48D-E518-913D-C2F7A882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Ways to Engage with this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2BBB-BA61-E3D6-0BDF-BCC1B6B32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might…</a:t>
            </a:r>
          </a:p>
          <a:p>
            <a:pPr lvl="1"/>
            <a:r>
              <a:rPr lang="en-US" dirty="0"/>
              <a:t>Work directly with your team using these slides and the workbook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Engage ODE </a:t>
            </a:r>
            <a:r>
              <a:rPr lang="en-US" sz="1400" dirty="0"/>
              <a:t>(Organizational Development &amp; Effectiveness) </a:t>
            </a:r>
            <a:r>
              <a:rPr lang="en-US" dirty="0"/>
              <a:t>for a 1.5-2hr learning lab where we will work through the tool with your group</a:t>
            </a:r>
          </a:p>
          <a:p>
            <a:pPr lvl="2"/>
            <a:r>
              <a:rPr lang="en-US" dirty="0"/>
              <a:t>Contact </a:t>
            </a:r>
            <a:r>
              <a:rPr lang="en-US" b="1" dirty="0"/>
              <a:t>Ari Mack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ajm525@cornell.edu</a:t>
            </a:r>
            <a:r>
              <a:rPr lang="en-US" dirty="0"/>
              <a:t>), </a:t>
            </a:r>
            <a:r>
              <a:rPr lang="en-US" b="1" dirty="0"/>
              <a:t>Kathy Burkgren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klb18@cornell.edu</a:t>
            </a:r>
            <a:r>
              <a:rPr lang="en-US" dirty="0"/>
              <a:t>), </a:t>
            </a:r>
            <a:r>
              <a:rPr lang="en-US" b="1" dirty="0"/>
              <a:t>Tanya Grove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tl40@cornell.edu</a:t>
            </a:r>
            <a:r>
              <a:rPr lang="en-US" dirty="0"/>
              <a:t>), </a:t>
            </a:r>
            <a:r>
              <a:rPr lang="en-US" b="1" dirty="0"/>
              <a:t>Marcus Brooks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mjb554@cornell.edu</a:t>
            </a:r>
            <a:r>
              <a:rPr lang="en-US" dirty="0"/>
              <a:t>), </a:t>
            </a:r>
            <a:r>
              <a:rPr lang="en-US" b="1" dirty="0"/>
              <a:t>Jennifer Fonseca</a:t>
            </a:r>
            <a:r>
              <a:rPr lang="en-US" dirty="0"/>
              <a:t> (</a:t>
            </a:r>
            <a:r>
              <a:rPr lang="en-US" dirty="0">
                <a:hlinkClick r:id="rId6"/>
              </a:rPr>
              <a:t>jdf62@cornell.edu</a:t>
            </a:r>
            <a:r>
              <a:rPr lang="en-US" dirty="0"/>
              <a:t>), </a:t>
            </a:r>
            <a:r>
              <a:rPr lang="en-US" b="1" dirty="0"/>
              <a:t>Steve Jackson </a:t>
            </a:r>
            <a:r>
              <a:rPr lang="en-US" dirty="0"/>
              <a:t>(</a:t>
            </a:r>
            <a:r>
              <a:rPr lang="en-US" dirty="0">
                <a:hlinkClick r:id="rId7"/>
              </a:rPr>
              <a:t>sbj1@cornell.edu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Steps 3 and 4</a:t>
            </a:r>
            <a:r>
              <a:rPr lang="en-US" dirty="0"/>
              <a:t>, are where you identify opportunities for optimization and process improvement. Strategies for this include…</a:t>
            </a:r>
          </a:p>
          <a:p>
            <a:pPr lvl="2"/>
            <a:r>
              <a:rPr lang="en-US" dirty="0"/>
              <a:t>Stopping Specific Work</a:t>
            </a:r>
          </a:p>
          <a:p>
            <a:pPr lvl="2"/>
            <a:r>
              <a:rPr lang="en-US" dirty="0"/>
              <a:t>Work Redesign – Consider use of AI, Lean process improvement/streamlining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1BA4C0-3AE1-C899-5219-FAC8AEF8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</p:spTree>
    <p:extLst>
      <p:ext uri="{BB962C8B-B14F-4D97-AF65-F5344CB8AC3E}">
        <p14:creationId xmlns:p14="http://schemas.microsoft.com/office/powerpoint/2010/main" val="240373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839</Words>
  <Application>Microsoft Office PowerPoint</Application>
  <PresentationFormat>Widescreen</PresentationFormat>
  <Paragraphs>140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Prioritizing Impact, Maximizing Efficiency</vt:lpstr>
      <vt:lpstr>Messaging From Senior Leadership</vt:lpstr>
      <vt:lpstr>Phases</vt:lpstr>
      <vt:lpstr>Step 1: Clarify Team Strategic Priorities</vt:lpstr>
      <vt:lpstr>Step 2: Exploring Day to Day Work</vt:lpstr>
      <vt:lpstr>Step 3: Exploring Value Quadrants</vt:lpstr>
      <vt:lpstr>Step 4: Action Planning</vt:lpstr>
      <vt:lpstr>Step 5: Taking Action – Determine Who is Taking the Lead</vt:lpstr>
      <vt:lpstr>Ways to Engage with this Tool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 J. Mack</dc:creator>
  <cp:lastModifiedBy>Sue Brightly</cp:lastModifiedBy>
  <cp:revision>5</cp:revision>
  <dcterms:created xsi:type="dcterms:W3CDTF">2025-06-02T17:34:24Z</dcterms:created>
  <dcterms:modified xsi:type="dcterms:W3CDTF">2025-06-13T19:44:12Z</dcterms:modified>
</cp:coreProperties>
</file>